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256" r:id="rId2"/>
    <p:sldId id="298" r:id="rId3"/>
    <p:sldId id="270" r:id="rId4"/>
    <p:sldId id="293" r:id="rId5"/>
    <p:sldId id="259" r:id="rId6"/>
    <p:sldId id="296" r:id="rId7"/>
    <p:sldId id="288" r:id="rId8"/>
    <p:sldId id="290" r:id="rId9"/>
    <p:sldId id="289" r:id="rId10"/>
    <p:sldId id="291" r:id="rId11"/>
    <p:sldId id="273" r:id="rId12"/>
    <p:sldId id="261" r:id="rId13"/>
    <p:sldId id="274" r:id="rId14"/>
    <p:sldId id="275" r:id="rId15"/>
    <p:sldId id="264" r:id="rId16"/>
    <p:sldId id="268" r:id="rId17"/>
    <p:sldId id="277" r:id="rId18"/>
    <p:sldId id="278" r:id="rId19"/>
    <p:sldId id="262" r:id="rId20"/>
    <p:sldId id="263" r:id="rId21"/>
    <p:sldId id="266" r:id="rId22"/>
    <p:sldId id="279" r:id="rId23"/>
    <p:sldId id="282" r:id="rId24"/>
    <p:sldId id="283" r:id="rId25"/>
    <p:sldId id="284" r:id="rId26"/>
    <p:sldId id="285" r:id="rId27"/>
    <p:sldId id="295" r:id="rId28"/>
    <p:sldId id="300" r:id="rId29"/>
    <p:sldId id="292" r:id="rId30"/>
    <p:sldId id="299" r:id="rId31"/>
    <p:sldId id="286" r:id="rId32"/>
    <p:sldId id="26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2E0854-B885-4BAC-94F1-26D6C86696B7}">
          <p14:sldIdLst>
            <p14:sldId id="256"/>
            <p14:sldId id="298"/>
            <p14:sldId id="270"/>
            <p14:sldId id="293"/>
            <p14:sldId id="259"/>
            <p14:sldId id="296"/>
          </p14:sldIdLst>
        </p14:section>
        <p14:section name="Untitled Section" id="{CFE9F7A3-6CBB-4FAC-97CC-13D52616BA8F}">
          <p14:sldIdLst>
            <p14:sldId id="288"/>
            <p14:sldId id="290"/>
            <p14:sldId id="289"/>
            <p14:sldId id="291"/>
            <p14:sldId id="273"/>
            <p14:sldId id="261"/>
            <p14:sldId id="274"/>
            <p14:sldId id="275"/>
            <p14:sldId id="264"/>
            <p14:sldId id="268"/>
            <p14:sldId id="277"/>
            <p14:sldId id="278"/>
            <p14:sldId id="262"/>
            <p14:sldId id="263"/>
            <p14:sldId id="266"/>
            <p14:sldId id="279"/>
            <p14:sldId id="282"/>
            <p14:sldId id="283"/>
            <p14:sldId id="284"/>
            <p14:sldId id="285"/>
            <p14:sldId id="295"/>
            <p14:sldId id="300"/>
            <p14:sldId id="292"/>
            <p14:sldId id="299"/>
            <p14:sldId id="286"/>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my Walker" initials="jW" lastIdx="2" clrIdx="0">
    <p:extLst>
      <p:ext uri="{19B8F6BF-5375-455C-9EA6-DF929625EA0E}">
        <p15:presenceInfo xmlns:p15="http://schemas.microsoft.com/office/powerpoint/2012/main" userId="53d40e95677e7e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40CA8-D376-488B-98CB-D08AFBC3E72C}" v="1" dt="2019-09-12T17:49:13.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4291" autoAdjust="0"/>
  </p:normalViewPr>
  <p:slideViewPr>
    <p:cSldViewPr>
      <p:cViewPr varScale="1">
        <p:scale>
          <a:sx n="72" d="100"/>
          <a:sy n="72" d="100"/>
        </p:scale>
        <p:origin x="660"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FC084-F0B0-401A-AF99-20D48FE87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a:extLst>
              <a:ext uri="{FF2B5EF4-FFF2-40B4-BE49-F238E27FC236}">
                <a16:creationId xmlns:a16="http://schemas.microsoft.com/office/drawing/2014/main" id="{7BE83820-7577-4E61-BA82-555777F8E4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8F0DD1-FD77-4A10-AFEE-CC77CAFFF0B0}" type="datetimeFigureOut">
              <a:rPr lang="en-US" smtClean="0"/>
              <a:t>9/12/2019</a:t>
            </a:fld>
            <a:endParaRPr lang="en-US"/>
          </a:p>
        </p:txBody>
      </p:sp>
      <p:sp>
        <p:nvSpPr>
          <p:cNvPr id="4" name="Footer Placeholder 3">
            <a:extLst>
              <a:ext uri="{FF2B5EF4-FFF2-40B4-BE49-F238E27FC236}">
                <a16:creationId xmlns:a16="http://schemas.microsoft.com/office/drawing/2014/main" id="{24DD3EA5-7C95-4578-8028-B5261E20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47E44-2A0E-4533-8C3E-DA4690654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5AB57E-C6A3-40F1-B941-CB4710B71339}" type="slidenum">
              <a:rPr lang="en-US" smtClean="0"/>
              <a:t>‹#›</a:t>
            </a:fld>
            <a:endParaRPr lang="en-US"/>
          </a:p>
        </p:txBody>
      </p:sp>
    </p:spTree>
    <p:extLst>
      <p:ext uri="{BB962C8B-B14F-4D97-AF65-F5344CB8AC3E}">
        <p14:creationId xmlns:p14="http://schemas.microsoft.com/office/powerpoint/2010/main" val="350043427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2nd Live interview on Radio Entreprenuner </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64E58-CF80-4A96-9C9A-F0DD18C9A58C}" type="datetimeFigureOut">
              <a:rPr lang="en-US" smtClean="0"/>
              <a:pPr/>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42D49-0A5B-4BE3-99A6-9273829DBA81}" type="slidenum">
              <a:rPr lang="en-US" smtClean="0"/>
              <a:pPr/>
              <a:t>‹#›</a:t>
            </a:fld>
            <a:endParaRPr lang="en-US"/>
          </a:p>
        </p:txBody>
      </p:sp>
    </p:spTree>
    <p:extLst>
      <p:ext uri="{BB962C8B-B14F-4D97-AF65-F5344CB8AC3E}">
        <p14:creationId xmlns:p14="http://schemas.microsoft.com/office/powerpoint/2010/main" val="31006739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Ice Recrystallisation Inhibition (IRI) – This slide</a:t>
            </a:r>
            <a:r>
              <a:rPr lang="en-US" baseline="0" dirty="0"/>
              <a:t> highlights the core ‘activity’ of our polymers, which is to slow the rate of ice crystal growth.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Left figure shows ice crystals grown from PBS buffer for 30 minutes,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Middle figure shows ice crystals grown from PBS buffer with the addition of PEG (poly(</a:t>
            </a:r>
            <a:r>
              <a:rPr lang="en-US" baseline="0" dirty="0" err="1"/>
              <a:t>ethyleneglycol</a:t>
            </a:r>
            <a:r>
              <a:rPr lang="en-US" baseline="0" dirty="0"/>
              <a:t>) which has no ‘antifreeze’ activity.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Right, Shows the same as above but with 10 mg/mL (1 </a:t>
            </a:r>
            <a:r>
              <a:rPr lang="en-US" baseline="0" dirty="0" err="1"/>
              <a:t>wt</a:t>
            </a:r>
            <a:r>
              <a:rPr lang="en-US" baseline="0" dirty="0"/>
              <a:t> %) poly(vinyl alcohol) (PVA) which has clearly stopped the ice crystals from growing.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r>
              <a:rPr lang="en-US" sz="1200" kern="1200" baseline="0" dirty="0">
                <a:solidFill>
                  <a:schemeClr val="tx1"/>
                </a:solidFill>
                <a:latin typeface="+mn-lt"/>
                <a:ea typeface="+mn-ea"/>
                <a:cs typeface="+mn-cs"/>
              </a:rPr>
              <a:t>Scale bar = 500 </a:t>
            </a:r>
            <a:r>
              <a:rPr lang="en-US" sz="1200" kern="1200" dirty="0">
                <a:solidFill>
                  <a:schemeClr val="tx1"/>
                </a:solidFill>
                <a:latin typeface="+mn-lt"/>
                <a:ea typeface="+mn-ea"/>
                <a:cs typeface="+mn-cs"/>
              </a:rPr>
              <a:t>µm)</a:t>
            </a:r>
            <a:endParaRPr lang="en-US" baseline="0" dirty="0"/>
          </a:p>
          <a:p>
            <a:endParaRPr lang="en-US" baseline="0" dirty="0"/>
          </a:p>
          <a:p>
            <a:r>
              <a:rPr lang="en-US" baseline="0" dirty="0"/>
              <a:t>Images taken after annealing for 30 minutes at -6°C using a modified “splat” test (</a:t>
            </a:r>
            <a:r>
              <a:rPr lang="en-US" sz="1200" kern="1200" dirty="0">
                <a:solidFill>
                  <a:schemeClr val="tx1"/>
                </a:solidFill>
                <a:latin typeface="+mn-lt"/>
                <a:ea typeface="+mn-ea"/>
                <a:cs typeface="+mn-cs"/>
              </a:rPr>
              <a:t>1.</a:t>
            </a:r>
            <a:r>
              <a:rPr lang="en-US" sz="1200" kern="1200" baseline="0" dirty="0">
                <a:solidFill>
                  <a:schemeClr val="tx1"/>
                </a:solidFill>
                <a:latin typeface="+mn-lt"/>
                <a:ea typeface="+mn-ea"/>
                <a:cs typeface="+mn-cs"/>
              </a:rPr>
              <a:t> Deller, R.C. </a:t>
            </a:r>
            <a:r>
              <a:rPr lang="en-US" sz="1200" i="1" kern="1200" baseline="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Biomater</a:t>
            </a:r>
            <a:r>
              <a:rPr lang="en-US" sz="1200" i="1" kern="1200" dirty="0">
                <a:solidFill>
                  <a:schemeClr val="tx1"/>
                </a:solidFill>
                <a:latin typeface="+mn-lt"/>
                <a:ea typeface="+mn-ea"/>
                <a:cs typeface="+mn-cs"/>
              </a:rPr>
              <a:t>.</a:t>
            </a:r>
            <a:r>
              <a:rPr lang="en-US" sz="1200" i="1" kern="1200" baseline="0" dirty="0">
                <a:solidFill>
                  <a:schemeClr val="tx1"/>
                </a:solidFill>
                <a:latin typeface="+mn-lt"/>
                <a:ea typeface="+mn-ea"/>
                <a:cs typeface="+mn-cs"/>
              </a:rPr>
              <a:t> </a:t>
            </a:r>
            <a:r>
              <a:rPr lang="en-US" sz="1200" i="1" kern="1200" dirty="0">
                <a:solidFill>
                  <a:schemeClr val="tx1"/>
                </a:solidFill>
                <a:latin typeface="+mn-lt"/>
                <a:ea typeface="+mn-ea"/>
                <a:cs typeface="+mn-cs"/>
              </a:rPr>
              <a:t>Sci.</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a:t>
            </a:r>
            <a:r>
              <a:rPr lang="en-US" sz="1200" b="0" i="0" kern="1200" dirty="0">
                <a:solidFill>
                  <a:schemeClr val="tx1"/>
                </a:solidFill>
                <a:latin typeface="+mn-lt"/>
                <a:ea typeface="+mn-ea"/>
                <a:cs typeface="+mn-cs"/>
              </a:rPr>
              <a:t>, 478–485; 2.</a:t>
            </a:r>
            <a:r>
              <a:rPr lang="en-US" sz="1200" b="0" i="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Congdon</a:t>
            </a:r>
            <a:r>
              <a:rPr lang="en-US" sz="1200" kern="1200" dirty="0">
                <a:solidFill>
                  <a:schemeClr val="tx1"/>
                </a:solidFill>
                <a:latin typeface="+mn-lt"/>
                <a:ea typeface="+mn-ea"/>
                <a:cs typeface="+mn-cs"/>
              </a:rPr>
              <a:t>, T. </a:t>
            </a:r>
            <a:r>
              <a:rPr lang="en-US" sz="1200" i="1" kern="1200" dirty="0">
                <a:solidFill>
                  <a:schemeClr val="tx1"/>
                </a:solidFill>
                <a:latin typeface="+mn-lt"/>
                <a:ea typeface="+mn-ea"/>
                <a:cs typeface="+mn-cs"/>
              </a:rPr>
              <a:t>et al,</a:t>
            </a:r>
            <a:r>
              <a:rPr lang="en-US" sz="1200" kern="1200" dirty="0">
                <a:solidFill>
                  <a:schemeClr val="tx1"/>
                </a:solidFill>
                <a:latin typeface="+mn-lt"/>
                <a:ea typeface="+mn-ea"/>
                <a:cs typeface="+mn-cs"/>
              </a:rPr>
              <a:t> </a:t>
            </a:r>
            <a:r>
              <a:rPr lang="en-US" sz="1200" i="1" kern="1200" dirty="0" err="1">
                <a:solidFill>
                  <a:schemeClr val="tx1"/>
                </a:solidFill>
                <a:latin typeface="+mn-lt"/>
                <a:ea typeface="+mn-ea"/>
                <a:cs typeface="+mn-cs"/>
              </a:rPr>
              <a:t>Biomacromolecules</a:t>
            </a:r>
            <a:r>
              <a:rPr lang="en-US" sz="1200" i="0" kern="1200" dirty="0">
                <a:solidFill>
                  <a:schemeClr val="tx1"/>
                </a:solidFill>
                <a:latin typeface="+mn-lt"/>
                <a:ea typeface="+mn-ea"/>
                <a:cs typeface="+mn-cs"/>
              </a:rPr>
              <a:t>, 2013, </a:t>
            </a:r>
            <a:r>
              <a:rPr lang="en-US" sz="1200" b="1" i="0" kern="1200" dirty="0">
                <a:solidFill>
                  <a:schemeClr val="tx1"/>
                </a:solidFill>
                <a:latin typeface="+mn-lt"/>
                <a:ea typeface="+mn-ea"/>
                <a:cs typeface="+mn-cs"/>
              </a:rPr>
              <a:t>14</a:t>
            </a:r>
            <a:r>
              <a:rPr lang="en-US" sz="1200" b="0" i="0" kern="1200" dirty="0">
                <a:solidFill>
                  <a:schemeClr val="tx1"/>
                </a:solidFill>
                <a:latin typeface="+mn-lt"/>
                <a:ea typeface="+mn-ea"/>
                <a:cs typeface="+mn-cs"/>
              </a:rPr>
              <a:t>, 1578–1586; 3.</a:t>
            </a:r>
            <a:r>
              <a:rPr lang="en-US" sz="1200" b="0" i="0" kern="1200" baseline="0" dirty="0">
                <a:solidFill>
                  <a:schemeClr val="tx1"/>
                </a:solidFill>
                <a:latin typeface="+mn-lt"/>
                <a:ea typeface="+mn-ea"/>
                <a:cs typeface="+mn-cs"/>
              </a:rPr>
              <a:t> Deller, R.C. </a:t>
            </a:r>
            <a:r>
              <a:rPr lang="en-US" sz="1200" b="0" i="1" kern="1200" baseline="0" dirty="0">
                <a:solidFill>
                  <a:schemeClr val="tx1"/>
                </a:solidFill>
                <a:latin typeface="+mn-lt"/>
                <a:ea typeface="+mn-ea"/>
                <a:cs typeface="+mn-cs"/>
              </a:rPr>
              <a:t>et al, Nat. Comm</a:t>
            </a:r>
            <a:r>
              <a:rPr lang="en-US" sz="1200" b="0" i="0" kern="1200" baseline="0" dirty="0">
                <a:solidFill>
                  <a:schemeClr val="tx1"/>
                </a:solidFill>
                <a:latin typeface="+mn-lt"/>
                <a:ea typeface="+mn-ea"/>
                <a:cs typeface="+mn-cs"/>
              </a:rPr>
              <a:t>., 2014, </a:t>
            </a:r>
            <a:r>
              <a:rPr lang="en-US" sz="1200" b="1" i="0" kern="1200" baseline="0" dirty="0">
                <a:solidFill>
                  <a:schemeClr val="tx1"/>
                </a:solidFill>
                <a:latin typeface="+mn-lt"/>
                <a:ea typeface="+mn-ea"/>
                <a:cs typeface="+mn-cs"/>
              </a:rPr>
              <a:t>5</a:t>
            </a:r>
            <a:r>
              <a:rPr lang="en-US" sz="1200" b="0" i="0" kern="1200" baseline="0" dirty="0">
                <a:solidFill>
                  <a:schemeClr val="tx1"/>
                </a:solidFill>
                <a:latin typeface="+mn-lt"/>
                <a:ea typeface="+mn-ea"/>
                <a:cs typeface="+mn-cs"/>
              </a:rPr>
              <a:t>;)</a:t>
            </a:r>
          </a:p>
          <a:p>
            <a:endParaRPr lang="en-US" sz="1200" b="0" i="0" kern="1200" baseline="0" dirty="0">
              <a:solidFill>
                <a:schemeClr val="tx1"/>
              </a:solidFill>
              <a:latin typeface="+mn-lt"/>
              <a:ea typeface="+mn-ea"/>
              <a:cs typeface="+mn-cs"/>
            </a:endParaRPr>
          </a:p>
          <a:p>
            <a:r>
              <a:rPr lang="en-US" sz="1200" b="1" i="0" kern="1200" baseline="0" dirty="0">
                <a:solidFill>
                  <a:schemeClr val="tx1"/>
                </a:solidFill>
                <a:latin typeface="+mn-lt"/>
                <a:ea typeface="+mn-ea"/>
                <a:cs typeface="+mn-cs"/>
              </a:rPr>
              <a:t>Conclusion: PVA has a very high IRI activity comparable to naturally occurring (yet hard to isolate) Antifreeze Proteins (AFPs) where as another biocompatible polymer, PEG, does not have any activity</a:t>
            </a:r>
            <a:endParaRPr lang="en-US" b="1" i="1" dirty="0"/>
          </a:p>
        </p:txBody>
      </p:sp>
      <p:sp>
        <p:nvSpPr>
          <p:cNvPr id="4" name="Slide Number Placeholder 3"/>
          <p:cNvSpPr>
            <a:spLocks noGrp="1"/>
          </p:cNvSpPr>
          <p:nvPr>
            <p:ph type="sldNum" sz="quarter" idx="10"/>
          </p:nvPr>
        </p:nvSpPr>
        <p:spPr/>
        <p:txBody>
          <a:bodyPr/>
          <a:lstStyle/>
          <a:p>
            <a:fld id="{8A1A3EC1-9B9C-3F4A-A319-75BB732367B2}" type="slidenum">
              <a:rPr lang="en-US" smtClean="0"/>
              <a:pPr/>
              <a:t>16</a:t>
            </a:fld>
            <a:endParaRPr lang="en-US"/>
          </a:p>
        </p:txBody>
      </p:sp>
      <p:sp>
        <p:nvSpPr>
          <p:cNvPr id="5" name="Header Placeholder 4">
            <a:extLst>
              <a:ext uri="{FF2B5EF4-FFF2-40B4-BE49-F238E27FC236}">
                <a16:creationId xmlns:a16="http://schemas.microsoft.com/office/drawing/2014/main" id="{9E3424DA-0F2B-41CF-8A7B-DCADA0653ED1}"/>
              </a:ext>
            </a:extLst>
          </p:cNvPr>
          <p:cNvSpPr>
            <a:spLocks noGrp="1"/>
          </p:cNvSpPr>
          <p:nvPr>
            <p:ph type="hdr" sz="quarter"/>
          </p:nvPr>
        </p:nvSpPr>
        <p:spPr/>
        <p:txBody>
          <a:bodyPr/>
          <a:lstStyle/>
          <a:p>
            <a:r>
              <a:rPr lang="en-US"/>
              <a:t>2nd Live interview on Radio Entreprenuner </a:t>
            </a:r>
          </a:p>
        </p:txBody>
      </p:sp>
    </p:spTree>
    <p:extLst>
      <p:ext uri="{BB962C8B-B14F-4D97-AF65-F5344CB8AC3E}">
        <p14:creationId xmlns:p14="http://schemas.microsoft.com/office/powerpoint/2010/main" val="48914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403C4A89-BAF8-4FA1-8307-E04ED324BC6F}" type="datetimeFigureOut">
              <a:rPr lang="en-US" smtClean="0"/>
              <a:pPr/>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3C4A89-BAF8-4FA1-8307-E04ED324BC6F}" type="datetimeFigureOut">
              <a:rPr lang="en-US" smtClean="0"/>
              <a:pPr/>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C4A89-BAF8-4FA1-8307-E04ED324BC6F}" type="datetimeFigureOut">
              <a:rPr lang="en-US" smtClean="0"/>
              <a:pPr/>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3C4A89-BAF8-4FA1-8307-E04ED324BC6F}" type="datetimeFigureOut">
              <a:rPr lang="en-US" smtClean="0"/>
              <a:pPr/>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3C4A89-BAF8-4FA1-8307-E04ED324BC6F}" type="datetimeFigureOut">
              <a:rPr lang="en-US" smtClean="0"/>
              <a:pPr/>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CBEFD-F17A-4C99-9F3A-DAEE71961E9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03C4A89-BAF8-4FA1-8307-E04ED324BC6F}" type="datetimeFigureOut">
              <a:rPr lang="en-US" smtClean="0"/>
              <a:pPr/>
              <a:t>9/12/2019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4ACBEFD-F17A-4C99-9F3A-DAEE71961E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jF7kbIc6_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Zet0viZ8aV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XLLPWa9G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videoseries?list=FLazoyUTdycbdFCwDldN7ZT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ted.com/talks/keller_rinaudo_how_we_re_using_drones_to_deliver_blood_and_save_liv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d.com/talks/tony_wyss_coray_how_young_blood_might_help_reverse_aging_yes_really"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radioentrepreneurs.com/2019/07/26/jimmy-walker-c-level-clone-2/"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c-levelclone.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summary</a:t>
            </a:r>
          </a:p>
        </p:txBody>
      </p:sp>
      <p:sp>
        <p:nvSpPr>
          <p:cNvPr id="3" name="Subtitle 2"/>
          <p:cNvSpPr>
            <a:spLocks noGrp="1"/>
          </p:cNvSpPr>
          <p:nvPr>
            <p:ph type="subTitle" idx="1"/>
          </p:nvPr>
        </p:nvSpPr>
        <p:spPr/>
        <p:txBody>
          <a:bodyPr/>
          <a:lstStyle/>
          <a:p>
            <a:r>
              <a:rPr lang="en-US" dirty="0"/>
              <a:t>Of business case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958972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C682F1-0C5A-460B-8367-0CCBFDCEC279}"/>
              </a:ext>
            </a:extLst>
          </p:cNvPr>
          <p:cNvSpPr txBox="1"/>
          <p:nvPr/>
        </p:nvSpPr>
        <p:spPr>
          <a:xfrm>
            <a:off x="1066800" y="381000"/>
            <a:ext cx="4272965" cy="369332"/>
          </a:xfrm>
          <a:prstGeom prst="rect">
            <a:avLst/>
          </a:prstGeom>
          <a:noFill/>
        </p:spPr>
        <p:txBody>
          <a:bodyPr wrap="none" rtlCol="0">
            <a:spAutoFit/>
          </a:bodyPr>
          <a:lstStyle/>
          <a:p>
            <a:r>
              <a:rPr lang="en-US" b="1" dirty="0"/>
              <a:t>                                                   Market Size</a:t>
            </a:r>
          </a:p>
        </p:txBody>
      </p:sp>
      <p:sp>
        <p:nvSpPr>
          <p:cNvPr id="5" name="Rectangle 4">
            <a:extLst>
              <a:ext uri="{FF2B5EF4-FFF2-40B4-BE49-F238E27FC236}">
                <a16:creationId xmlns:a16="http://schemas.microsoft.com/office/drawing/2014/main" id="{F8BCBF59-3EC1-43A6-9E15-61E9AE58023C}"/>
              </a:ext>
            </a:extLst>
          </p:cNvPr>
          <p:cNvSpPr/>
          <p:nvPr/>
        </p:nvSpPr>
        <p:spPr>
          <a:xfrm>
            <a:off x="2286000" y="1443841"/>
            <a:ext cx="6705600" cy="2862322"/>
          </a:xfrm>
          <a:prstGeom prst="rect">
            <a:avLst/>
          </a:prstGeom>
        </p:spPr>
        <p:txBody>
          <a:bodyPr wrap="square">
            <a:spAutoFit/>
          </a:bodyPr>
          <a:lstStyle/>
          <a:p>
            <a:r>
              <a:rPr lang="en-US" b="1" dirty="0"/>
              <a:t>Discount by 2/3 = reminder 1/3                     $ 1.602,970,588</a:t>
            </a:r>
          </a:p>
          <a:p>
            <a:endParaRPr lang="en-US" b="1" dirty="0"/>
          </a:p>
          <a:p>
            <a:r>
              <a:rPr lang="en-US" b="1" dirty="0"/>
              <a:t>CLC  process saving @ 15%	                            $    240,445,588</a:t>
            </a:r>
          </a:p>
          <a:p>
            <a:endParaRPr lang="en-US" b="1" dirty="0"/>
          </a:p>
          <a:p>
            <a:r>
              <a:rPr lang="en-US" b="1" dirty="0"/>
              <a:t>Globalize @ 4 times                                                                  $961,782,352,940                               </a:t>
            </a:r>
          </a:p>
          <a:p>
            <a:r>
              <a:rPr lang="en-US" b="1" dirty="0"/>
              <a:t>  </a:t>
            </a:r>
          </a:p>
          <a:p>
            <a:r>
              <a:rPr lang="en-US" b="1" dirty="0"/>
              <a:t>Process Royalties @7.5%                                        $ 72,133,676</a:t>
            </a:r>
          </a:p>
          <a:p>
            <a:endParaRPr lang="en-US" b="1" dirty="0"/>
          </a:p>
          <a:p>
            <a:r>
              <a:rPr lang="en-US" b="1" dirty="0"/>
              <a:t>Total Royalties Annually 	           	                $184,239,673</a:t>
            </a:r>
          </a:p>
        </p:txBody>
      </p:sp>
    </p:spTree>
    <p:extLst>
      <p:ext uri="{BB962C8B-B14F-4D97-AF65-F5344CB8AC3E}">
        <p14:creationId xmlns:p14="http://schemas.microsoft.com/office/powerpoint/2010/main" val="30314130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9EE-34F0-4935-BD15-424C05DC56B6}"/>
              </a:ext>
            </a:extLst>
          </p:cNvPr>
          <p:cNvSpPr>
            <a:spLocks noGrp="1"/>
          </p:cNvSpPr>
          <p:nvPr>
            <p:ph type="title"/>
          </p:nvPr>
        </p:nvSpPr>
        <p:spPr>
          <a:xfrm>
            <a:off x="822960" y="365760"/>
            <a:ext cx="7520940" cy="1310640"/>
          </a:xfrm>
        </p:spPr>
        <p:txBody>
          <a:bodyPr/>
          <a:lstStyle/>
          <a:p>
            <a:r>
              <a:rPr lang="en-US" dirty="0"/>
              <a:t>Blood storage duration &amp; adverse outcomes in cardiac surgery</a:t>
            </a:r>
          </a:p>
        </p:txBody>
      </p:sp>
      <p:sp>
        <p:nvSpPr>
          <p:cNvPr id="3" name="Content Placeholder 2">
            <a:extLst>
              <a:ext uri="{FF2B5EF4-FFF2-40B4-BE49-F238E27FC236}">
                <a16:creationId xmlns:a16="http://schemas.microsoft.com/office/drawing/2014/main" id="{A2898E6F-6C81-4CB6-8172-4DCF64243694}"/>
              </a:ext>
            </a:extLst>
          </p:cNvPr>
          <p:cNvSpPr>
            <a:spLocks noGrp="1"/>
          </p:cNvSpPr>
          <p:nvPr>
            <p:ph idx="1"/>
          </p:nvPr>
        </p:nvSpPr>
        <p:spPr>
          <a:xfrm>
            <a:off x="822960" y="1676400"/>
            <a:ext cx="7520940" cy="3004077"/>
          </a:xfrm>
        </p:spPr>
        <p:txBody>
          <a:bodyPr/>
          <a:lstStyle/>
          <a:p>
            <a:r>
              <a:rPr lang="en-US" dirty="0"/>
              <a:t>  Cleveland clinic (</a:t>
            </a:r>
            <a:r>
              <a:rPr lang="en-US" dirty="0" err="1"/>
              <a:t>Dr.Collenn</a:t>
            </a:r>
            <a:r>
              <a:rPr lang="en-US" dirty="0"/>
              <a:t> Gorman Koch) conducted the largest  blood storage study to date .</a:t>
            </a:r>
          </a:p>
          <a:p>
            <a:r>
              <a:rPr lang="en-US" dirty="0"/>
              <a:t> They found blood stored more than 14 days are  most likely to suffer post operative complication </a:t>
            </a:r>
          </a:p>
          <a:p>
            <a:r>
              <a:rPr lang="en-US" dirty="0">
                <a:hlinkClick r:id="rId2"/>
              </a:rPr>
              <a:t>https://www.youtube.com/watch?v=0jF7kbIc6_M</a:t>
            </a:r>
            <a:endParaRPr lang="en-US" dirty="0"/>
          </a:p>
        </p:txBody>
      </p:sp>
    </p:spTree>
    <p:extLst>
      <p:ext uri="{BB962C8B-B14F-4D97-AF65-F5344CB8AC3E}">
        <p14:creationId xmlns:p14="http://schemas.microsoft.com/office/powerpoint/2010/main" val="750777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520940" cy="548640"/>
          </a:xfrm>
        </p:spPr>
        <p:txBody>
          <a:bodyPr/>
          <a:lstStyle/>
          <a:p>
            <a:r>
              <a:rPr lang="en-US" b="1" dirty="0">
                <a:latin typeface="Calibri"/>
                <a:ea typeface="Times New Roman"/>
                <a:cs typeface="Times New Roman"/>
              </a:rPr>
              <a:t>Key Take </a:t>
            </a:r>
            <a:r>
              <a:rPr lang="en-US" b="1" dirty="0" err="1">
                <a:latin typeface="Calibri"/>
                <a:ea typeface="Times New Roman"/>
                <a:cs typeface="Times New Roman"/>
              </a:rPr>
              <a:t>Aways</a:t>
            </a:r>
            <a:endParaRPr lang="en-US" dirty="0"/>
          </a:p>
        </p:txBody>
      </p:sp>
      <p:sp>
        <p:nvSpPr>
          <p:cNvPr id="3" name="Content Placeholder 2"/>
          <p:cNvSpPr>
            <a:spLocks noGrp="1"/>
          </p:cNvSpPr>
          <p:nvPr>
            <p:ph idx="1"/>
          </p:nvPr>
        </p:nvSpPr>
        <p:spPr>
          <a:xfrm>
            <a:off x="838200" y="914400"/>
            <a:ext cx="7848600" cy="4038600"/>
          </a:xfrm>
        </p:spPr>
        <p:txBody>
          <a:bodyPr>
            <a:normAutofit fontScale="55000" lnSpcReduction="20000"/>
          </a:bodyPr>
          <a:lstStyle/>
          <a:p>
            <a:pPr lvl="0">
              <a:lnSpc>
                <a:spcPct val="115000"/>
              </a:lnSpc>
              <a:spcBef>
                <a:spcPts val="0"/>
              </a:spcBef>
              <a:buFont typeface="Symbol"/>
              <a:buChar char=""/>
            </a:pPr>
            <a:r>
              <a:rPr lang="en-US" sz="2900" dirty="0">
                <a:latin typeface="Calibri"/>
                <a:ea typeface="Calibri"/>
                <a:cs typeface="Times New Roman"/>
              </a:rPr>
              <a:t>The technology is patented</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cryoprotectant used in the technology is currently FDA approved for other  “HUMAN –INGESTED” consumable products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will replace DMSO/Glycerol which are the current standard protectants in use, each with significant documented disadvantages</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The </a:t>
            </a:r>
            <a:r>
              <a:rPr lang="en-US" sz="2900" dirty="0" err="1">
                <a:latin typeface="Calibri"/>
                <a:ea typeface="Calibri"/>
                <a:cs typeface="Times New Roman"/>
              </a:rPr>
              <a:t>cryoprotectant</a:t>
            </a:r>
            <a:r>
              <a:rPr lang="en-US" sz="2900" dirty="0">
                <a:latin typeface="Calibri"/>
                <a:ea typeface="Calibri"/>
                <a:cs typeface="Times New Roman"/>
              </a:rPr>
              <a:t> is less expensive to purchase and the ratio of </a:t>
            </a:r>
            <a:r>
              <a:rPr lang="en-US" sz="2900" dirty="0" err="1">
                <a:latin typeface="Calibri"/>
                <a:ea typeface="Calibri"/>
                <a:cs typeface="Times New Roman"/>
              </a:rPr>
              <a:t>cryorotectant</a:t>
            </a:r>
            <a:r>
              <a:rPr lang="en-US" sz="2900" dirty="0">
                <a:latin typeface="Calibri"/>
                <a:ea typeface="Calibri"/>
                <a:cs typeface="Times New Roman"/>
              </a:rPr>
              <a:t> to be used is dramatically less (we estimate a reduction 400X’s in the amount required over current protocol)</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buFont typeface="Symbol"/>
              <a:buChar char=""/>
            </a:pPr>
            <a:r>
              <a:rPr lang="en-US" sz="2900" dirty="0">
                <a:latin typeface="Calibri"/>
                <a:ea typeface="Calibri"/>
                <a:cs typeface="Times New Roman"/>
              </a:rPr>
              <a:t>Hospital and blood centers already have equipment to implement process.  NO ADDITIONAL CAPITAL OUTLAY</a:t>
            </a:r>
            <a:br>
              <a:rPr lang="en-US" sz="2900" dirty="0">
                <a:latin typeface="Calibri"/>
                <a:ea typeface="Calibri"/>
                <a:cs typeface="Times New Roman"/>
              </a:rPr>
            </a:br>
            <a:endParaRPr lang="en-US" sz="2900" dirty="0">
              <a:latin typeface="Calibri"/>
              <a:ea typeface="Calibri"/>
              <a:cs typeface="Times New Roman"/>
            </a:endParaRPr>
          </a:p>
          <a:p>
            <a:pPr lvl="0">
              <a:lnSpc>
                <a:spcPct val="115000"/>
              </a:lnSpc>
              <a:spcBef>
                <a:spcPts val="0"/>
              </a:spcBef>
              <a:spcAft>
                <a:spcPts val="1000"/>
              </a:spcAft>
              <a:buFont typeface="Symbol"/>
              <a:buChar char=""/>
            </a:pPr>
            <a:r>
              <a:rPr lang="en-US" sz="2900" dirty="0">
                <a:latin typeface="Calibri"/>
                <a:ea typeface="Calibri"/>
                <a:cs typeface="Times New Roman"/>
              </a:rPr>
              <a:t>Dramatic cost savings to hospital and blood centers</a:t>
            </a:r>
          </a:p>
          <a:p>
            <a:pPr marL="0" marR="0" algn="ctr">
              <a:spcBef>
                <a:spcPts val="0"/>
              </a:spcBef>
              <a:spcAft>
                <a:spcPts val="0"/>
              </a:spcAft>
            </a:pPr>
            <a:r>
              <a:rPr lang="en-US" sz="1500" dirty="0">
                <a:latin typeface="Calibri"/>
                <a:ea typeface="Times New Roman"/>
              </a:rPr>
              <a:t>(Data taken from ARC/WHO and National Blood Collection and Utilization Survey Report)</a:t>
            </a:r>
            <a:endParaRPr lang="en-US" sz="1500" dirty="0">
              <a:latin typeface="Times New Roman"/>
              <a:ea typeface="Times New Roman"/>
            </a:endParaRPr>
          </a:p>
          <a:p>
            <a:endParaRPr lang="en-US" dirty="0"/>
          </a:p>
        </p:txBody>
      </p:sp>
    </p:spTree>
    <p:extLst>
      <p:ext uri="{BB962C8B-B14F-4D97-AF65-F5344CB8AC3E}">
        <p14:creationId xmlns:p14="http://schemas.microsoft.com/office/powerpoint/2010/main" val="29386057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9251-DCBC-4821-90E1-9718D0970189}"/>
              </a:ext>
            </a:extLst>
          </p:cNvPr>
          <p:cNvSpPr>
            <a:spLocks noGrp="1"/>
          </p:cNvSpPr>
          <p:nvPr>
            <p:ph type="title"/>
          </p:nvPr>
        </p:nvSpPr>
        <p:spPr/>
        <p:txBody>
          <a:bodyPr/>
          <a:lstStyle/>
          <a:p>
            <a:r>
              <a:rPr lang="en-US" dirty="0"/>
              <a:t>Natural disasters /storms on blood supply</a:t>
            </a:r>
          </a:p>
        </p:txBody>
      </p:sp>
      <p:sp>
        <p:nvSpPr>
          <p:cNvPr id="3" name="Content Placeholder 2">
            <a:extLst>
              <a:ext uri="{FF2B5EF4-FFF2-40B4-BE49-F238E27FC236}">
                <a16:creationId xmlns:a16="http://schemas.microsoft.com/office/drawing/2014/main" id="{B986B590-9E7F-485C-8776-C05B537547A3}"/>
              </a:ext>
            </a:extLst>
          </p:cNvPr>
          <p:cNvSpPr>
            <a:spLocks noGrp="1"/>
          </p:cNvSpPr>
          <p:nvPr>
            <p:ph idx="1"/>
          </p:nvPr>
        </p:nvSpPr>
        <p:spPr/>
        <p:txBody>
          <a:bodyPr/>
          <a:lstStyle/>
          <a:p>
            <a:r>
              <a:rPr lang="en-US" dirty="0"/>
              <a:t>Natural disasters, storms have a major impact on the supply available.</a:t>
            </a:r>
          </a:p>
          <a:p>
            <a:endParaRPr lang="en-US" dirty="0"/>
          </a:p>
          <a:p>
            <a:r>
              <a:rPr lang="en-US" dirty="0"/>
              <a:t>Our technology will eliminate shelf life</a:t>
            </a:r>
          </a:p>
          <a:p>
            <a:endParaRPr lang="en-US" dirty="0"/>
          </a:p>
          <a:p>
            <a:r>
              <a:rPr lang="en-US" dirty="0">
                <a:hlinkClick r:id="rId2"/>
              </a:rPr>
              <a:t>https://www.youtube.com/watch?v=Zet0viZ8aVI</a:t>
            </a:r>
            <a:endParaRPr lang="en-US" dirty="0"/>
          </a:p>
        </p:txBody>
      </p:sp>
    </p:spTree>
    <p:extLst>
      <p:ext uri="{BB962C8B-B14F-4D97-AF65-F5344CB8AC3E}">
        <p14:creationId xmlns:p14="http://schemas.microsoft.com/office/powerpoint/2010/main" val="240816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D10E-625C-4E6A-A704-22B7E23ECAF3}"/>
              </a:ext>
            </a:extLst>
          </p:cNvPr>
          <p:cNvSpPr>
            <a:spLocks noGrp="1"/>
          </p:cNvSpPr>
          <p:nvPr>
            <p:ph type="title"/>
          </p:nvPr>
        </p:nvSpPr>
        <p:spPr/>
        <p:txBody>
          <a:bodyPr/>
          <a:lstStyle/>
          <a:p>
            <a:r>
              <a:rPr lang="en-US" dirty="0"/>
              <a:t>Creating platelets from Bone marrow</a:t>
            </a:r>
          </a:p>
        </p:txBody>
      </p:sp>
      <p:sp>
        <p:nvSpPr>
          <p:cNvPr id="3" name="Content Placeholder 2">
            <a:extLst>
              <a:ext uri="{FF2B5EF4-FFF2-40B4-BE49-F238E27FC236}">
                <a16:creationId xmlns:a16="http://schemas.microsoft.com/office/drawing/2014/main" id="{8F055D73-147B-4C3E-BEEB-E2E2E65F4752}"/>
              </a:ext>
            </a:extLst>
          </p:cNvPr>
          <p:cNvSpPr>
            <a:spLocks noGrp="1"/>
          </p:cNvSpPr>
          <p:nvPr>
            <p:ph idx="1"/>
          </p:nvPr>
        </p:nvSpPr>
        <p:spPr/>
        <p:txBody>
          <a:bodyPr/>
          <a:lstStyle/>
          <a:p>
            <a:r>
              <a:rPr lang="en-US" dirty="0"/>
              <a:t>It is expensive complicated and not always available.</a:t>
            </a:r>
          </a:p>
          <a:p>
            <a:endParaRPr lang="en-US" dirty="0"/>
          </a:p>
          <a:p>
            <a:r>
              <a:rPr lang="en-US" dirty="0"/>
              <a:t>Our process you just donate blood with our patented Heat/Transfer rate.</a:t>
            </a:r>
          </a:p>
          <a:p>
            <a:endParaRPr lang="en-US" dirty="0"/>
          </a:p>
          <a:p>
            <a:r>
              <a:rPr lang="en-US" dirty="0">
                <a:hlinkClick r:id="rId2"/>
              </a:rPr>
              <a:t>https://www.youtube.com/watch?v=ZXLLPWa9Grg</a:t>
            </a:r>
            <a:endParaRPr lang="en-US" dirty="0"/>
          </a:p>
        </p:txBody>
      </p:sp>
    </p:spTree>
    <p:extLst>
      <p:ext uri="{BB962C8B-B14F-4D97-AF65-F5344CB8AC3E}">
        <p14:creationId xmlns:p14="http://schemas.microsoft.com/office/powerpoint/2010/main" val="3683038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CRYOPRESERVATION TECHNOLOGY</a:t>
            </a:r>
            <a:br>
              <a:rPr lang="en-US" sz="3200" dirty="0">
                <a:latin typeface="Times New Roman"/>
                <a:ea typeface="Times New Roman"/>
              </a:rPr>
            </a:br>
            <a:endParaRPr lang="en-US" dirty="0"/>
          </a:p>
        </p:txBody>
      </p:sp>
      <p:sp>
        <p:nvSpPr>
          <p:cNvPr id="3" name="Content Placeholder 2"/>
          <p:cNvSpPr>
            <a:spLocks noGrp="1"/>
          </p:cNvSpPr>
          <p:nvPr>
            <p:ph idx="1"/>
          </p:nvPr>
        </p:nvSpPr>
        <p:spPr>
          <a:xfrm>
            <a:off x="838200" y="914400"/>
            <a:ext cx="7520940" cy="3579849"/>
          </a:xfrm>
        </p:spPr>
        <p:txBody>
          <a:bodyPr>
            <a:normAutofit fontScale="70000" lnSpcReduction="20000"/>
          </a:bodyPr>
          <a:lstStyle/>
          <a:p>
            <a:pPr marL="0" marR="0">
              <a:spcBef>
                <a:spcPts val="0"/>
              </a:spcBef>
              <a:spcAft>
                <a:spcPts val="0"/>
              </a:spcAft>
            </a:pPr>
            <a:r>
              <a:rPr lang="en-US" sz="2100" i="1" dirty="0">
                <a:latin typeface="Calibri"/>
                <a:ea typeface="Times New Roman"/>
                <a:cs typeface="Calibri"/>
              </a:rPr>
              <a:t>WHAT ARE THE KEY DIFFERENCES IN CLC’S PROCESS COMPARED TO THE CURRENT STANDARD PROTOCOL?</a:t>
            </a:r>
          </a:p>
          <a:p>
            <a:pPr marL="0" marR="0">
              <a:spcBef>
                <a:spcPts val="0"/>
              </a:spcBef>
              <a:spcAft>
                <a:spcPts val="0"/>
              </a:spcAft>
            </a:pPr>
            <a:r>
              <a:rPr lang="en-US" sz="2100" dirty="0">
                <a:latin typeface="Calibri"/>
                <a:ea typeface="Times New Roman"/>
                <a:cs typeface="Calibri"/>
              </a:rPr>
              <a:t> </a:t>
            </a:r>
          </a:p>
          <a:p>
            <a:pPr marL="0" marR="0">
              <a:spcBef>
                <a:spcPts val="0"/>
              </a:spcBef>
              <a:spcAft>
                <a:spcPts val="0"/>
              </a:spcAft>
            </a:pPr>
            <a:r>
              <a:rPr lang="en-US" sz="2100" dirty="0">
                <a:latin typeface="Calibri"/>
                <a:ea typeface="Times New Roman"/>
                <a:cs typeface="Calibri"/>
              </a:rPr>
              <a:t>The specialty </a:t>
            </a:r>
            <a:r>
              <a:rPr lang="en-US" sz="2100" dirty="0" err="1">
                <a:latin typeface="Calibri"/>
                <a:ea typeface="Times New Roman"/>
                <a:cs typeface="Calibri"/>
              </a:rPr>
              <a:t>cryoprotectant</a:t>
            </a:r>
            <a:r>
              <a:rPr lang="en-US" sz="2100" dirty="0">
                <a:latin typeface="Calibri"/>
                <a:ea typeface="Times New Roman"/>
                <a:cs typeface="Calibri"/>
              </a:rPr>
              <a:t> used in this patented process is fundamentally different than currently used organic </a:t>
            </a:r>
            <a:r>
              <a:rPr lang="en-US" sz="2100" dirty="0" err="1">
                <a:latin typeface="Calibri"/>
                <a:ea typeface="Times New Roman"/>
                <a:cs typeface="Calibri"/>
              </a:rPr>
              <a:t>cryoprotectants</a:t>
            </a:r>
            <a:r>
              <a:rPr lang="en-US" sz="2100" dirty="0">
                <a:latin typeface="Calibri"/>
                <a:ea typeface="Times New Roman"/>
                <a:cs typeface="Calibri"/>
              </a:rPr>
              <a:t> (Glycerol and DMSO) and has the following distinct and unique characteristics:</a:t>
            </a:r>
          </a:p>
          <a:p>
            <a:pPr marL="0" marR="0">
              <a:spcBef>
                <a:spcPts val="0"/>
              </a:spcBef>
              <a:spcAft>
                <a:spcPts val="0"/>
              </a:spcAft>
            </a:pPr>
            <a:r>
              <a:rPr lang="en-US" sz="2100" dirty="0">
                <a:latin typeface="Calibri"/>
                <a:ea typeface="Times New Roman"/>
                <a:cs typeface="Calibri"/>
              </a:rPr>
              <a:t> </a:t>
            </a:r>
          </a:p>
          <a:p>
            <a:pPr lvl="0">
              <a:lnSpc>
                <a:spcPct val="115000"/>
              </a:lnSpc>
              <a:spcBef>
                <a:spcPts val="0"/>
              </a:spcBef>
              <a:buFont typeface="Symbol"/>
              <a:buChar char=""/>
            </a:pPr>
            <a:r>
              <a:rPr lang="en-US" sz="2100" dirty="0">
                <a:latin typeface="Calibri"/>
                <a:ea typeface="Calibri"/>
                <a:cs typeface="Calibri"/>
              </a:rPr>
              <a:t>It is a polymer, not organic, and therefore readily available and economically advantaged</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buFont typeface="Symbol"/>
              <a:buChar char=""/>
            </a:pPr>
            <a:r>
              <a:rPr lang="en-US" sz="2100" dirty="0">
                <a:latin typeface="Calibri"/>
                <a:ea typeface="Calibri"/>
                <a:cs typeface="Calibri"/>
              </a:rPr>
              <a:t>It works at dramatically reducing </a:t>
            </a:r>
            <a:r>
              <a:rPr lang="en-US" sz="2100" dirty="0" err="1">
                <a:latin typeface="Calibri"/>
                <a:ea typeface="Calibri"/>
                <a:cs typeface="Calibri"/>
              </a:rPr>
              <a:t>quantums</a:t>
            </a:r>
            <a:r>
              <a:rPr lang="en-US" sz="2100" dirty="0">
                <a:latin typeface="Calibri"/>
                <a:ea typeface="Calibri"/>
                <a:cs typeface="Calibri"/>
              </a:rPr>
              <a:t> – for example, 400 times less than the currently used amount of Glycerol/DMSO</a:t>
            </a:r>
            <a:br>
              <a:rPr lang="en-US" sz="2100" dirty="0">
                <a:latin typeface="Calibri"/>
                <a:ea typeface="Calibri"/>
                <a:cs typeface="Calibri"/>
              </a:rPr>
            </a:br>
            <a:endParaRPr lang="en-US" sz="2100" dirty="0">
              <a:latin typeface="Calibri"/>
              <a:ea typeface="Calibri"/>
              <a:cs typeface="Calibri"/>
            </a:endParaRPr>
          </a:p>
          <a:p>
            <a:pPr lvl="0">
              <a:lnSpc>
                <a:spcPct val="115000"/>
              </a:lnSpc>
              <a:spcBef>
                <a:spcPts val="0"/>
              </a:spcBef>
              <a:spcAft>
                <a:spcPts val="1000"/>
              </a:spcAft>
              <a:buFont typeface="Symbol"/>
              <a:buChar char=""/>
            </a:pPr>
            <a:r>
              <a:rPr lang="en-US" sz="2100" dirty="0">
                <a:latin typeface="Calibri"/>
                <a:ea typeface="Calibri"/>
                <a:cs typeface="Calibri"/>
              </a:rPr>
              <a:t>Critically, unlike current </a:t>
            </a:r>
            <a:r>
              <a:rPr lang="en-US" sz="2100" dirty="0" err="1">
                <a:latin typeface="Calibri"/>
                <a:ea typeface="Calibri"/>
                <a:cs typeface="Calibri"/>
              </a:rPr>
              <a:t>cryoprotecants</a:t>
            </a:r>
            <a:r>
              <a:rPr lang="en-US" sz="2100" dirty="0">
                <a:latin typeface="Calibri"/>
                <a:ea typeface="Calibri"/>
                <a:cs typeface="Calibri"/>
              </a:rPr>
              <a:t>, it does not need to be “washed” from the blood prior to transfusion, thereby eliminating an entire step in the commercial process of utilizing cryopreserved blood </a:t>
            </a:r>
          </a:p>
          <a:p>
            <a:endParaRPr lang="en-US" dirty="0"/>
          </a:p>
        </p:txBody>
      </p:sp>
    </p:spTree>
    <p:extLst>
      <p:ext uri="{BB962C8B-B14F-4D97-AF65-F5344CB8AC3E}">
        <p14:creationId xmlns:p14="http://schemas.microsoft.com/office/powerpoint/2010/main" val="8982327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9600" y="-609600"/>
            <a:ext cx="8192536" cy="3586488"/>
            <a:chOff x="148254" y="685370"/>
            <a:chExt cx="8192536" cy="3117120"/>
          </a:xfrm>
        </p:grpSpPr>
        <p:pic>
          <p:nvPicPr>
            <p:cNvPr id="5" name="Content Placeholder 3" descr="8 kDa PEG 10mgmL.jpg"/>
            <p:cNvPicPr>
              <a:picLocks noChangeAspect="1"/>
            </p:cNvPicPr>
            <p:nvPr/>
          </p:nvPicPr>
          <p:blipFill>
            <a:blip r:embed="rId3" cstate="print"/>
            <a:srcRect l="112" r="561"/>
            <a:stretch>
              <a:fillRect/>
            </a:stretch>
          </p:blipFill>
          <p:spPr>
            <a:xfrm>
              <a:off x="2895600" y="685370"/>
              <a:ext cx="2680894" cy="2699059"/>
            </a:xfrm>
            <a:prstGeom prst="rect">
              <a:avLst/>
            </a:prstGeom>
          </p:spPr>
        </p:pic>
        <p:pic>
          <p:nvPicPr>
            <p:cNvPr id="6" name="Content Placeholder 3" descr="PBS.jpg"/>
            <p:cNvPicPr>
              <a:picLocks noChangeAspect="1"/>
            </p:cNvPicPr>
            <p:nvPr/>
          </p:nvPicPr>
          <p:blipFill>
            <a:blip r:embed="rId4" cstate="print"/>
            <a:srcRect l="270" r="328"/>
            <a:stretch>
              <a:fillRect/>
            </a:stretch>
          </p:blipFill>
          <p:spPr>
            <a:xfrm>
              <a:off x="148254" y="685802"/>
              <a:ext cx="2682919" cy="2699059"/>
            </a:xfrm>
            <a:prstGeom prst="rect">
              <a:avLst/>
            </a:prstGeom>
          </p:spPr>
        </p:pic>
        <p:sp>
          <p:nvSpPr>
            <p:cNvPr id="7" name="TextBox 6"/>
            <p:cNvSpPr txBox="1"/>
            <p:nvPr/>
          </p:nvSpPr>
          <p:spPr>
            <a:xfrm>
              <a:off x="148254" y="3508243"/>
              <a:ext cx="2682919" cy="294247"/>
            </a:xfrm>
            <a:prstGeom prst="rect">
              <a:avLst/>
            </a:prstGeom>
            <a:noFill/>
          </p:spPr>
          <p:txBody>
            <a:bodyPr wrap="square" rtlCol="0" anchor="ctr">
              <a:spAutoFit/>
            </a:bodyPr>
            <a:lstStyle/>
            <a:p>
              <a:pPr algn="ctr"/>
              <a:endParaRPr lang="en-US" sz="1600" dirty="0">
                <a:latin typeface="Arial"/>
                <a:cs typeface="Arial"/>
              </a:endParaRPr>
            </a:p>
          </p:txBody>
        </p:sp>
        <p:sp>
          <p:nvSpPr>
            <p:cNvPr id="8" name="TextBox 7"/>
            <p:cNvSpPr txBox="1"/>
            <p:nvPr/>
          </p:nvSpPr>
          <p:spPr>
            <a:xfrm>
              <a:off x="2895600" y="3492636"/>
              <a:ext cx="2680894" cy="294247"/>
            </a:xfrm>
            <a:prstGeom prst="rect">
              <a:avLst/>
            </a:prstGeom>
            <a:noFill/>
          </p:spPr>
          <p:txBody>
            <a:bodyPr wrap="square" rtlCol="0" anchor="ctr">
              <a:spAutoFit/>
            </a:bodyPr>
            <a:lstStyle/>
            <a:p>
              <a:pPr algn="ctr"/>
              <a:endParaRPr lang="en-US" sz="1600" dirty="0">
                <a:latin typeface="Arial"/>
                <a:cs typeface="Arial"/>
              </a:endParaRPr>
            </a:p>
          </p:txBody>
        </p:sp>
        <p:sp>
          <p:nvSpPr>
            <p:cNvPr id="9" name="TextBox 8"/>
            <p:cNvSpPr txBox="1"/>
            <p:nvPr/>
          </p:nvSpPr>
          <p:spPr>
            <a:xfrm>
              <a:off x="5640790" y="3454879"/>
              <a:ext cx="2681489" cy="338554"/>
            </a:xfrm>
            <a:prstGeom prst="rect">
              <a:avLst/>
            </a:prstGeom>
            <a:noFill/>
          </p:spPr>
          <p:txBody>
            <a:bodyPr wrap="square" rtlCol="0" anchor="ctr">
              <a:spAutoFit/>
            </a:bodyPr>
            <a:lstStyle/>
            <a:p>
              <a:pPr algn="ctr"/>
              <a:endParaRPr lang="en-US" sz="1600" dirty="0">
                <a:latin typeface="Arial"/>
                <a:cs typeface="Arial"/>
              </a:endParaRPr>
            </a:p>
          </p:txBody>
        </p:sp>
        <p:pic>
          <p:nvPicPr>
            <p:cNvPr id="10" name="Picture 9" descr="25 mgml 9 kda pva 2.jpg"/>
            <p:cNvPicPr>
              <a:picLocks noChangeAspect="1"/>
            </p:cNvPicPr>
            <p:nvPr/>
          </p:nvPicPr>
          <p:blipFill>
            <a:blip r:embed="rId5" cstate="print"/>
            <a:stretch>
              <a:fillRect/>
            </a:stretch>
          </p:blipFill>
          <p:spPr>
            <a:xfrm>
              <a:off x="5640790" y="685802"/>
              <a:ext cx="2700000" cy="2700000"/>
            </a:xfrm>
            <a:prstGeom prst="rect">
              <a:avLst/>
            </a:prstGeom>
          </p:spPr>
        </p:pic>
      </p:grpSp>
      <p:sp>
        <p:nvSpPr>
          <p:cNvPr id="15" name="TextBox 14"/>
          <p:cNvSpPr txBox="1"/>
          <p:nvPr/>
        </p:nvSpPr>
        <p:spPr>
          <a:xfrm>
            <a:off x="838200" y="2743200"/>
            <a:ext cx="7772400" cy="3416320"/>
          </a:xfrm>
          <a:prstGeom prst="rect">
            <a:avLst/>
          </a:prstGeom>
          <a:noFill/>
        </p:spPr>
        <p:txBody>
          <a:bodyPr wrap="square" rtlCol="0">
            <a:spAutoFit/>
          </a:bodyPr>
          <a:lstStyle/>
          <a:p>
            <a:r>
              <a:rPr lang="en-US" dirty="0"/>
              <a:t>"Ice </a:t>
            </a:r>
            <a:r>
              <a:rPr lang="en-US" dirty="0" err="1"/>
              <a:t>Recrystallisation</a:t>
            </a:r>
            <a:r>
              <a:rPr lang="en-US" dirty="0"/>
              <a:t> Inhibition(IRI)- This slide highlights the core "activity" of our polymers, which is to slow the rate of ice crystal growth.</a:t>
            </a:r>
          </a:p>
          <a:p>
            <a:r>
              <a:rPr lang="en-US" dirty="0"/>
              <a:t>Left figure shows ice crystals grown from PBS buffer for 30 minutes,</a:t>
            </a:r>
          </a:p>
          <a:p>
            <a:r>
              <a:rPr lang="en-US" dirty="0"/>
              <a:t>Middle figure shows ice crystals grown from PBS with the addition of PEG which has no "antifreeze" activity.</a:t>
            </a:r>
          </a:p>
          <a:p>
            <a:r>
              <a:rPr lang="en-US" dirty="0"/>
              <a:t>Right shows the same as above but with our patented cryo-protectant which has clearly stopped the ice crystals from growing.” </a:t>
            </a:r>
          </a:p>
          <a:p>
            <a:br>
              <a:rPr lang="en-US" dirty="0"/>
            </a:br>
            <a:endParaRPr lang="en-US" dirty="0"/>
          </a:p>
        </p:txBody>
      </p:sp>
    </p:spTree>
    <p:extLst>
      <p:ext uri="{BB962C8B-B14F-4D97-AF65-F5344CB8AC3E}">
        <p14:creationId xmlns:p14="http://schemas.microsoft.com/office/powerpoint/2010/main" val="16352737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C62358-6DF5-4A70-AEF6-126206832D7B}"/>
              </a:ext>
            </a:extLst>
          </p:cNvPr>
          <p:cNvSpPr txBox="1"/>
          <p:nvPr/>
        </p:nvSpPr>
        <p:spPr>
          <a:xfrm>
            <a:off x="3048000" y="685800"/>
            <a:ext cx="3524235" cy="523220"/>
          </a:xfrm>
          <a:prstGeom prst="rect">
            <a:avLst/>
          </a:prstGeom>
          <a:noFill/>
        </p:spPr>
        <p:txBody>
          <a:bodyPr wrap="none" rtlCol="0">
            <a:spAutoFit/>
          </a:bodyPr>
          <a:lstStyle/>
          <a:p>
            <a:r>
              <a:rPr lang="en-US" sz="2800" b="1" dirty="0"/>
              <a:t>Our Value Proposition </a:t>
            </a:r>
          </a:p>
        </p:txBody>
      </p:sp>
      <p:sp>
        <p:nvSpPr>
          <p:cNvPr id="4" name="Rectangle 3">
            <a:extLst>
              <a:ext uri="{FF2B5EF4-FFF2-40B4-BE49-F238E27FC236}">
                <a16:creationId xmlns:a16="http://schemas.microsoft.com/office/drawing/2014/main" id="{4ECC3643-D5EE-4775-89DE-92C8639118AA}"/>
              </a:ext>
            </a:extLst>
          </p:cNvPr>
          <p:cNvSpPr/>
          <p:nvPr/>
        </p:nvSpPr>
        <p:spPr>
          <a:xfrm>
            <a:off x="1447800" y="-1018371"/>
            <a:ext cx="7696200" cy="6986528"/>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VALUE PROPOSITIONS ELIMINATING SHELF LIFE OF BLOOD </a:t>
            </a:r>
          </a:p>
          <a:p>
            <a:endParaRPr lang="en-US" sz="1200" b="1"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endParaRPr lang="en-US" sz="1200"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shelf life of all components of blood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Draw blood as usual no separate station for Platelets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Glycerol which must be washed before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No DMSO which must be washed out before use </a:t>
            </a:r>
          </a:p>
          <a:p>
            <a:endParaRPr lang="en-US" sz="800" dirty="0">
              <a:solidFill>
                <a:srgbClr val="000000"/>
              </a:solidFill>
              <a:latin typeface="Tahoma" panose="020B0604030504040204" pitchFamily="34" charset="0"/>
            </a:endParaRPr>
          </a:p>
          <a:p>
            <a:r>
              <a:rPr lang="en-US" b="1" i="1" dirty="0">
                <a:solidFill>
                  <a:srgbClr val="000000"/>
                </a:solidFill>
                <a:latin typeface="Times New Roman" panose="02020603050405020304" pitchFamily="18" charset="0"/>
              </a:rPr>
              <a:t>New Protectant- Polyvinyl Alcohol(PVA) FDA approved for other consumable products and will not have to washed prior to use </a:t>
            </a:r>
          </a:p>
          <a:p>
            <a:endParaRPr lang="en-US" b="1" i="1"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Store whole blood until ready for use </a:t>
            </a:r>
          </a:p>
          <a:p>
            <a:endParaRPr lang="en-US" dirty="0">
              <a:solidFill>
                <a:srgbClr val="000000"/>
              </a:solidFill>
              <a:latin typeface="Times New Roman" panose="02020603050405020304" pitchFamily="18" charset="0"/>
            </a:endParaRPr>
          </a:p>
          <a:p>
            <a:r>
              <a:rPr lang="en-US" b="1" i="1" dirty="0">
                <a:solidFill>
                  <a:srgbClr val="000000"/>
                </a:solidFill>
                <a:latin typeface="Times New Roman" panose="02020603050405020304" pitchFamily="18" charset="0"/>
              </a:rPr>
              <a:t>Eliminate shortages for all components Globally </a:t>
            </a:r>
          </a:p>
          <a:p>
            <a:endParaRPr lang="en-US" b="1" i="1" dirty="0">
              <a:solidFill>
                <a:srgbClr val="000000"/>
              </a:solidFill>
              <a:latin typeface="Times New Roman" panose="02020603050405020304" pitchFamily="18" charset="0"/>
            </a:endParaRPr>
          </a:p>
          <a:p>
            <a:endParaRPr lang="en-US" b="1" i="1"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2266688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43284-E9A8-40FB-8179-B5BA9899F813}"/>
              </a:ext>
            </a:extLst>
          </p:cNvPr>
          <p:cNvSpPr txBox="1"/>
          <p:nvPr/>
        </p:nvSpPr>
        <p:spPr>
          <a:xfrm>
            <a:off x="914400" y="304800"/>
            <a:ext cx="6996915" cy="1477328"/>
          </a:xfrm>
          <a:prstGeom prst="rect">
            <a:avLst/>
          </a:prstGeom>
          <a:noFill/>
        </p:spPr>
        <p:txBody>
          <a:bodyPr wrap="none" rtlCol="0">
            <a:spAutoFit/>
          </a:bodyPr>
          <a:lstStyle/>
          <a:p>
            <a:r>
              <a:rPr lang="en-US" b="1" dirty="0"/>
              <a:t>AMERICAN ACADEMY OF BLOOD BANKING PUBLISHED IN 12-25-2016</a:t>
            </a:r>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7A3322C9-AC34-4F82-9540-B3DE644CD339}"/>
              </a:ext>
            </a:extLst>
          </p:cNvPr>
          <p:cNvPicPr>
            <a:picLocks noChangeAspect="1"/>
          </p:cNvPicPr>
          <p:nvPr/>
        </p:nvPicPr>
        <p:blipFill>
          <a:blip r:embed="rId2"/>
          <a:stretch>
            <a:fillRect/>
          </a:stretch>
        </p:blipFill>
        <p:spPr>
          <a:xfrm>
            <a:off x="0" y="230933"/>
            <a:ext cx="9144000" cy="6396133"/>
          </a:xfrm>
          <a:prstGeom prst="rect">
            <a:avLst/>
          </a:prstGeom>
        </p:spPr>
      </p:pic>
    </p:spTree>
    <p:extLst>
      <p:ext uri="{BB962C8B-B14F-4D97-AF65-F5344CB8AC3E}">
        <p14:creationId xmlns:p14="http://schemas.microsoft.com/office/powerpoint/2010/main" val="3955137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18160"/>
            <a:ext cx="7520940" cy="548640"/>
          </a:xfrm>
        </p:spPr>
        <p:txBody>
          <a:bodyPr/>
          <a:lstStyle/>
          <a:p>
            <a:pPr marL="0" marR="0">
              <a:spcBef>
                <a:spcPts val="0"/>
              </a:spcBef>
              <a:spcAft>
                <a:spcPts val="0"/>
              </a:spcAft>
            </a:pPr>
            <a:r>
              <a:rPr lang="en-US" b="1" dirty="0">
                <a:latin typeface="Calibri"/>
                <a:ea typeface="Times New Roman"/>
              </a:rPr>
              <a:t>WHAT IS </a:t>
            </a:r>
            <a:r>
              <a:rPr lang="en-US" b="1">
                <a:latin typeface="Calibri"/>
                <a:ea typeface="Times New Roman"/>
              </a:rPr>
              <a:t>CLC’S PROPRIETARY </a:t>
            </a:r>
            <a:r>
              <a:rPr lang="en-US" b="1" dirty="0">
                <a:latin typeface="Calibri"/>
                <a:ea typeface="Times New Roman"/>
              </a:rPr>
              <a:t>TECHNOLOGY?</a:t>
            </a:r>
            <a:br>
              <a:rPr lang="en-US" sz="3200" dirty="0">
                <a:latin typeface="Times New Roman"/>
                <a:ea typeface="Times New Roman"/>
              </a:rPr>
            </a:br>
            <a:endParaRPr lang="en-US" dirty="0"/>
          </a:p>
        </p:txBody>
      </p:sp>
      <p:sp>
        <p:nvSpPr>
          <p:cNvPr id="3" name="Content Placeholder 2"/>
          <p:cNvSpPr>
            <a:spLocks noGrp="1"/>
          </p:cNvSpPr>
          <p:nvPr>
            <p:ph idx="1"/>
          </p:nvPr>
        </p:nvSpPr>
        <p:spPr/>
        <p:txBody>
          <a:bodyPr/>
          <a:lstStyle/>
          <a:p>
            <a:pPr lvl="0">
              <a:lnSpc>
                <a:spcPct val="115000"/>
              </a:lnSpc>
              <a:spcBef>
                <a:spcPts val="0"/>
              </a:spcBef>
              <a:buFont typeface="Symbol"/>
              <a:buChar char=""/>
            </a:pPr>
            <a:r>
              <a:rPr lang="en-US" sz="1800" dirty="0">
                <a:latin typeface="Calibri"/>
                <a:ea typeface="Calibri"/>
                <a:cs typeface="Times New Roman"/>
              </a:rPr>
              <a:t>Revolutionary advance in the science of cryopreservation of blood and its component parts, including platelets, using a proprietary process that is commercially feasible and economically superior to methods currently used in the United States and Europe</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buFont typeface="Symbol"/>
              <a:buChar char=""/>
            </a:pPr>
            <a:r>
              <a:rPr lang="en-US" sz="1800" dirty="0">
                <a:latin typeface="Calibri"/>
                <a:ea typeface="Calibri"/>
                <a:cs typeface="Times New Roman"/>
              </a:rPr>
              <a:t>Significantly enhances the science of organ preservation and handling, thereby vastly improving the process of transplantation</a:t>
            </a:r>
            <a:br>
              <a:rPr lang="en-US" sz="1800" dirty="0">
                <a:latin typeface="Calibri"/>
                <a:ea typeface="Calibri"/>
                <a:cs typeface="Times New Roman"/>
              </a:rPr>
            </a:br>
            <a:endParaRPr lang="en-US" sz="1800" dirty="0">
              <a:latin typeface="Calibri"/>
              <a:ea typeface="Calibri"/>
              <a:cs typeface="Times New Roman"/>
            </a:endParaRPr>
          </a:p>
          <a:p>
            <a:pPr lvl="0">
              <a:lnSpc>
                <a:spcPct val="115000"/>
              </a:lnSpc>
              <a:spcBef>
                <a:spcPts val="0"/>
              </a:spcBef>
              <a:spcAft>
                <a:spcPts val="1000"/>
              </a:spcAft>
              <a:buFont typeface="Symbol"/>
              <a:buChar char=""/>
            </a:pPr>
            <a:r>
              <a:rPr lang="en-US" sz="1800" dirty="0">
                <a:latin typeface="Calibri"/>
                <a:ea typeface="Calibri"/>
                <a:cs typeface="Times New Roman"/>
              </a:rPr>
              <a:t>Potentially broader and economic applicability to the current commercially utilized preservation process of high-end foods</a:t>
            </a:r>
          </a:p>
          <a:p>
            <a:endParaRPr lang="en-US" dirty="0"/>
          </a:p>
        </p:txBody>
      </p:sp>
    </p:spTree>
    <p:extLst>
      <p:ext uri="{BB962C8B-B14F-4D97-AF65-F5344CB8AC3E}">
        <p14:creationId xmlns:p14="http://schemas.microsoft.com/office/powerpoint/2010/main" val="259055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3719-F5BD-4700-8E20-5D28FF398229}"/>
              </a:ext>
            </a:extLst>
          </p:cNvPr>
          <p:cNvSpPr>
            <a:spLocks noGrp="1"/>
          </p:cNvSpPr>
          <p:nvPr>
            <p:ph type="title"/>
          </p:nvPr>
        </p:nvSpPr>
        <p:spPr/>
        <p:txBody>
          <a:bodyPr/>
          <a:lstStyle/>
          <a:p>
            <a:r>
              <a:rPr lang="en-US" dirty="0"/>
              <a:t>SHORT VIDEO SUMMARIZING OUR GAMING CHANGING TECHNOLOGY</a:t>
            </a:r>
          </a:p>
        </p:txBody>
      </p:sp>
      <p:pic>
        <p:nvPicPr>
          <p:cNvPr id="4" name="Online Media 3" title="C levelclone">
            <a:hlinkClick r:id="" action="ppaction://media"/>
            <a:extLst>
              <a:ext uri="{FF2B5EF4-FFF2-40B4-BE49-F238E27FC236}">
                <a16:creationId xmlns:a16="http://schemas.microsoft.com/office/drawing/2014/main" id="{8885247B-9C57-4A98-B623-9277A9D8B549}"/>
              </a:ext>
            </a:extLst>
          </p:cNvPr>
          <p:cNvPicPr>
            <a:picLocks noGrp="1" noRot="1" noChangeAspect="1"/>
          </p:cNvPicPr>
          <p:nvPr>
            <p:ph idx="1"/>
            <a:videoFile r:link="rId1"/>
          </p:nvPr>
        </p:nvPicPr>
        <p:blipFill>
          <a:blip r:embed="rId3"/>
          <a:stretch>
            <a:fillRect/>
          </a:stretch>
        </p:blipFill>
        <p:spPr>
          <a:xfrm>
            <a:off x="1524000" y="1371600"/>
            <a:ext cx="6364287" cy="3579812"/>
          </a:xfrm>
          <a:prstGeom prst="rect">
            <a:avLst/>
          </a:prstGeom>
        </p:spPr>
      </p:pic>
    </p:spTree>
    <p:extLst>
      <p:ext uri="{BB962C8B-B14F-4D97-AF65-F5344CB8AC3E}">
        <p14:creationId xmlns:p14="http://schemas.microsoft.com/office/powerpoint/2010/main" val="41003799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PLATELETS</a:t>
            </a:r>
            <a:endParaRPr lang="en-US" dirty="0"/>
          </a:p>
        </p:txBody>
      </p:sp>
      <p:sp>
        <p:nvSpPr>
          <p:cNvPr id="3" name="Content Placeholder 2"/>
          <p:cNvSpPr>
            <a:spLocks noGrp="1"/>
          </p:cNvSpPr>
          <p:nvPr>
            <p:ph idx="1"/>
          </p:nvPr>
        </p:nvSpPr>
        <p:spPr/>
        <p:txBody>
          <a:bodyPr>
            <a:normAutofit fontScale="92500" lnSpcReduction="20000"/>
          </a:bodyPr>
          <a:lstStyle/>
          <a:p>
            <a:pPr lvl="0">
              <a:lnSpc>
                <a:spcPct val="115000"/>
              </a:lnSpc>
              <a:spcBef>
                <a:spcPts val="0"/>
              </a:spcBef>
              <a:buFont typeface="Symbol"/>
              <a:buChar char=""/>
            </a:pPr>
            <a:r>
              <a:rPr lang="en-US" sz="2000" dirty="0">
                <a:latin typeface="Calibri"/>
                <a:ea typeface="Calibri"/>
                <a:cs typeface="Times New Roman"/>
              </a:rPr>
              <a:t>The preservation of platelets is extremely challenging </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Effective shelf life is only 4-6 days…even less when the actual processing is taken into account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Symbol"/>
              <a:buChar char=""/>
            </a:pPr>
            <a:r>
              <a:rPr lang="en-US" sz="2000" dirty="0">
                <a:latin typeface="Calibri"/>
                <a:ea typeface="Calibri"/>
                <a:cs typeface="Times New Roman"/>
              </a:rPr>
              <a:t>CLC technology will permit the effective preservation of platelets indefinitely</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Symbol"/>
              <a:buChar char=""/>
            </a:pPr>
            <a:r>
              <a:rPr lang="en-US" sz="2000" dirty="0">
                <a:latin typeface="Calibri"/>
                <a:ea typeface="Calibri"/>
                <a:cs typeface="Times New Roman"/>
              </a:rPr>
              <a:t>Preliminary testing indicates that CLC’s unique process, together with the use of the identified protectant, results in the efficacious preservation of platelets for periods far in excess of today’s standard shelf life</a:t>
            </a:r>
          </a:p>
          <a:p>
            <a:endParaRPr lang="en-US" dirty="0"/>
          </a:p>
        </p:txBody>
      </p:sp>
    </p:spTree>
    <p:extLst>
      <p:ext uri="{BB962C8B-B14F-4D97-AF65-F5344CB8AC3E}">
        <p14:creationId xmlns:p14="http://schemas.microsoft.com/office/powerpoint/2010/main" val="12935531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spcBef>
                <a:spcPts val="0"/>
              </a:spcBef>
              <a:spcAft>
                <a:spcPts val="0"/>
              </a:spcAft>
            </a:pPr>
            <a:r>
              <a:rPr lang="en-US" b="1" dirty="0">
                <a:latin typeface="Calibri"/>
                <a:ea typeface="Times New Roman"/>
              </a:rPr>
              <a:t>WHAT ARE THE EXPECTED COMMERCIAL APPLICATIONS FOR THE PROCESS?</a:t>
            </a:r>
            <a:endParaRPr lang="en-US" sz="3200" dirty="0">
              <a:effectLst/>
              <a:latin typeface="Times New Roman"/>
              <a:ea typeface="Times New Roman"/>
            </a:endParaRPr>
          </a:p>
        </p:txBody>
      </p:sp>
      <p:sp>
        <p:nvSpPr>
          <p:cNvPr id="3" name="Content Placeholder 2"/>
          <p:cNvSpPr>
            <a:spLocks noGrp="1"/>
          </p:cNvSpPr>
          <p:nvPr>
            <p:ph idx="1"/>
          </p:nvPr>
        </p:nvSpPr>
        <p:spPr>
          <a:xfrm>
            <a:off x="838200" y="1295400"/>
            <a:ext cx="7520940" cy="3579849"/>
          </a:xfrm>
        </p:spPr>
        <p:txBody>
          <a:bodyPr>
            <a:normAutofit fontScale="92500" lnSpcReduction="20000"/>
          </a:bodyPr>
          <a:lstStyle/>
          <a:p>
            <a:pPr marL="0" marR="0">
              <a:spcBef>
                <a:spcPts val="0"/>
              </a:spcBef>
              <a:spcAft>
                <a:spcPts val="0"/>
              </a:spcAft>
            </a:pPr>
            <a:r>
              <a:rPr lang="en-US" dirty="0">
                <a:latin typeface="Calibri"/>
                <a:ea typeface="Times New Roman"/>
              </a:rPr>
              <a:t>Identified Commercial Applications:</a:t>
            </a:r>
            <a:endParaRPr lang="en-US" sz="1800" dirty="0">
              <a:latin typeface="Times New Roman"/>
              <a:ea typeface="Times New Roman"/>
            </a:endParaRPr>
          </a:p>
          <a:p>
            <a:pPr marL="0" marR="0">
              <a:spcBef>
                <a:spcPts val="0"/>
              </a:spcBef>
              <a:spcAft>
                <a:spcPts val="0"/>
              </a:spcAft>
            </a:pPr>
            <a:r>
              <a:rPr lang="en-US" dirty="0">
                <a:latin typeface="Calibri"/>
                <a:ea typeface="Times New Roman"/>
              </a:rPr>
              <a:t> </a:t>
            </a:r>
            <a:endParaRPr lang="en-US" sz="1800" dirty="0">
              <a:latin typeface="Times New Roman"/>
              <a:ea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whole blood for periods far in excess of current protocols used by hospitals ,donation centers  and organizations  at remote trauma sites.  This includes military excursions in remote locations, such as submarines and space stations, all using a commercially feasible process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platelets permitting the efficacious preservation of platelets beyond the current shelf life of 4-6 days</a:t>
            </a:r>
          </a:p>
          <a:p>
            <a:pPr lvl="0">
              <a:lnSpc>
                <a:spcPct val="115000"/>
              </a:lnSpc>
              <a:spcBef>
                <a:spcPts val="0"/>
              </a:spcBef>
              <a:buFont typeface="+mj-lt"/>
              <a:buAutoNum type="arabicPeriod"/>
            </a:pPr>
            <a:endParaRPr lang="en-US" dirty="0">
              <a:latin typeface="Calibri"/>
              <a:ea typeface="Calibri"/>
              <a:cs typeface="Times New Roman"/>
            </a:endParaRPr>
          </a:p>
          <a:p>
            <a:pPr lvl="0">
              <a:lnSpc>
                <a:spcPct val="115000"/>
              </a:lnSpc>
              <a:spcBef>
                <a:spcPts val="0"/>
              </a:spcBef>
              <a:buFont typeface="+mj-lt"/>
              <a:buAutoNum type="arabicPeriod"/>
            </a:pPr>
            <a:r>
              <a:rPr lang="en-US" dirty="0">
                <a:latin typeface="Calibri"/>
                <a:ea typeface="Calibri"/>
                <a:cs typeface="Times New Roman"/>
              </a:rPr>
              <a:t>Cryopreservation of high-end specialty food items (e.g. sushi) to prevent all of the significant disadvantages inherent in freezing food items for extended periods</a:t>
            </a:r>
            <a:br>
              <a:rPr lang="en-US" dirty="0">
                <a:latin typeface="Calibri"/>
                <a:ea typeface="Calibri"/>
                <a:cs typeface="Times New Roman"/>
              </a:rPr>
            </a:br>
            <a:endParaRPr lang="en-US" dirty="0">
              <a:latin typeface="Calibri"/>
              <a:ea typeface="Calibri"/>
              <a:cs typeface="Times New Roman"/>
            </a:endParaRPr>
          </a:p>
          <a:p>
            <a:pPr lvl="0">
              <a:lnSpc>
                <a:spcPct val="115000"/>
              </a:lnSpc>
              <a:spcBef>
                <a:spcPts val="0"/>
              </a:spcBef>
              <a:spcAft>
                <a:spcPts val="1000"/>
              </a:spcAft>
              <a:buFont typeface="+mj-lt"/>
              <a:buAutoNum type="arabicPeriod"/>
            </a:pPr>
            <a:r>
              <a:rPr lang="en-US" dirty="0">
                <a:latin typeface="Calibri"/>
                <a:ea typeface="Calibri"/>
                <a:cs typeface="Times New Roman"/>
              </a:rPr>
              <a:t>Other potential extended uses of technology under investigation, including stem cells advancement and better control of contaminants </a:t>
            </a:r>
          </a:p>
          <a:p>
            <a:endParaRPr lang="en-US" dirty="0"/>
          </a:p>
        </p:txBody>
      </p:sp>
    </p:spTree>
    <p:extLst>
      <p:ext uri="{BB962C8B-B14F-4D97-AF65-F5344CB8AC3E}">
        <p14:creationId xmlns:p14="http://schemas.microsoft.com/office/powerpoint/2010/main" val="31052144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93BB8-2069-4867-964B-2659E9DAF97C}"/>
              </a:ext>
            </a:extLst>
          </p:cNvPr>
          <p:cNvSpPr txBox="1"/>
          <p:nvPr/>
        </p:nvSpPr>
        <p:spPr>
          <a:xfrm>
            <a:off x="-228600" y="609600"/>
            <a:ext cx="11734800" cy="3970318"/>
          </a:xfrm>
          <a:prstGeom prst="rect">
            <a:avLst/>
          </a:prstGeom>
          <a:noFill/>
        </p:spPr>
        <p:txBody>
          <a:bodyPr wrap="square" rtlCol="0">
            <a:spAutoFit/>
          </a:bodyPr>
          <a:lstStyle/>
          <a:p>
            <a:r>
              <a:rPr lang="en-US" dirty="0"/>
              <a:t>				</a:t>
            </a:r>
            <a:r>
              <a:rPr lang="en-US" b="1" dirty="0"/>
              <a:t>FUNDING NEEDS</a:t>
            </a:r>
          </a:p>
          <a:p>
            <a:r>
              <a:rPr lang="en-US" dirty="0"/>
              <a:t>   1) Platelets                                                        $   6,450,000 </a:t>
            </a:r>
          </a:p>
          <a:p>
            <a:r>
              <a:rPr lang="en-US" dirty="0"/>
              <a:t>   2) 21st Century licensing of PVA                     $       640.000 </a:t>
            </a:r>
          </a:p>
          <a:p>
            <a:r>
              <a:rPr lang="en-US" dirty="0"/>
              <a:t>   3) Re-Freezing of unused blood–research     $    2.100,000</a:t>
            </a:r>
          </a:p>
          <a:p>
            <a:r>
              <a:rPr lang="en-US" dirty="0"/>
              <a:t>   4) Patent Attorney for current patents            $       125,000 </a:t>
            </a:r>
          </a:p>
          <a:p>
            <a:r>
              <a:rPr lang="en-US" dirty="0"/>
              <a:t>   5) Patent Attorney for additional patents       $       125,000  </a:t>
            </a:r>
          </a:p>
          <a:p>
            <a:r>
              <a:rPr lang="en-US" dirty="0"/>
              <a:t>   6) Stem Cells                                                    $    3,500,000</a:t>
            </a:r>
          </a:p>
          <a:p>
            <a:r>
              <a:rPr lang="en-US" dirty="0"/>
              <a:t>   7) New Blood Storage program                       $    2,120,000 </a:t>
            </a:r>
          </a:p>
          <a:p>
            <a:r>
              <a:rPr lang="en-US" dirty="0"/>
              <a:t>   8) Elimination of Blood Washing                     $    2,100,000 </a:t>
            </a:r>
          </a:p>
          <a:p>
            <a:r>
              <a:rPr lang="en-US" dirty="0"/>
              <a:t>   9) Sales and marketing for intro.                    $    2,840,000  </a:t>
            </a:r>
          </a:p>
          <a:p>
            <a:r>
              <a:rPr lang="en-US" dirty="0"/>
              <a:t>                                                                                   ----------------------- </a:t>
            </a:r>
          </a:p>
          <a:p>
            <a:r>
              <a:rPr lang="en-US" dirty="0"/>
              <a:t>			                 Total $      20,000,000 </a:t>
            </a:r>
          </a:p>
          <a:p>
            <a:r>
              <a:rPr lang="en-US" dirty="0"/>
              <a:t>                                                                                  ==========</a:t>
            </a:r>
          </a:p>
          <a:p>
            <a:r>
              <a:rPr lang="en-US" b="1" dirty="0"/>
              <a:t> </a:t>
            </a:r>
          </a:p>
        </p:txBody>
      </p:sp>
    </p:spTree>
    <p:extLst>
      <p:ext uri="{BB962C8B-B14F-4D97-AF65-F5344CB8AC3E}">
        <p14:creationId xmlns:p14="http://schemas.microsoft.com/office/powerpoint/2010/main" val="2619546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B1576-1370-45FC-82CE-EA9ED5629B07}"/>
              </a:ext>
            </a:extLst>
          </p:cNvPr>
          <p:cNvSpPr txBox="1"/>
          <p:nvPr/>
        </p:nvSpPr>
        <p:spPr>
          <a:xfrm>
            <a:off x="1371600" y="2209800"/>
            <a:ext cx="5791200" cy="769441"/>
          </a:xfrm>
          <a:prstGeom prst="rect">
            <a:avLst/>
          </a:prstGeom>
          <a:noFill/>
        </p:spPr>
        <p:txBody>
          <a:bodyPr wrap="square" rtlCol="0">
            <a:spAutoFit/>
          </a:bodyPr>
          <a:lstStyle/>
          <a:p>
            <a:r>
              <a:rPr lang="en-US" sz="4400" dirty="0"/>
              <a:t>	Strategic Partners</a:t>
            </a:r>
          </a:p>
        </p:txBody>
      </p:sp>
    </p:spTree>
    <p:extLst>
      <p:ext uri="{BB962C8B-B14F-4D97-AF65-F5344CB8AC3E}">
        <p14:creationId xmlns:p14="http://schemas.microsoft.com/office/powerpoint/2010/main" val="72784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6ACBE1-D2B9-4ED9-B09D-619383E742AF}"/>
              </a:ext>
            </a:extLst>
          </p:cNvPr>
          <p:cNvSpPr txBox="1"/>
          <p:nvPr/>
        </p:nvSpPr>
        <p:spPr>
          <a:xfrm>
            <a:off x="838200" y="533400"/>
            <a:ext cx="8193493" cy="4524315"/>
          </a:xfrm>
          <a:prstGeom prst="rect">
            <a:avLst/>
          </a:prstGeom>
          <a:noFill/>
        </p:spPr>
        <p:txBody>
          <a:bodyPr wrap="square" rtlCol="0">
            <a:spAutoFit/>
          </a:bodyPr>
          <a:lstStyle/>
          <a:p>
            <a:r>
              <a:rPr lang="en-US" dirty="0"/>
              <a:t>In many parts of the world. Blood supply as well as efficient delivery is a challenge.</a:t>
            </a:r>
          </a:p>
          <a:p>
            <a:endParaRPr lang="en-US" dirty="0"/>
          </a:p>
          <a:p>
            <a:r>
              <a:rPr lang="en-US" b="1" dirty="0"/>
              <a:t>ZIPLINE</a:t>
            </a:r>
            <a:r>
              <a:rPr lang="en-US" dirty="0"/>
              <a:t> has the answer to that with the introduction of </a:t>
            </a:r>
            <a:r>
              <a:rPr lang="en-US" b="1" dirty="0"/>
              <a:t>DRONES </a:t>
            </a:r>
            <a:r>
              <a:rPr lang="en-US" dirty="0"/>
              <a:t> </a:t>
            </a:r>
          </a:p>
          <a:p>
            <a:endParaRPr lang="en-US" dirty="0"/>
          </a:p>
          <a:p>
            <a:r>
              <a:rPr lang="en-US" dirty="0"/>
              <a:t>They can, in most cases deliver in most parts of Africa in 50 minutes versa several hours/days. </a:t>
            </a:r>
          </a:p>
          <a:p>
            <a:endParaRPr lang="en-US" dirty="0"/>
          </a:p>
          <a:p>
            <a:r>
              <a:rPr lang="en-US" dirty="0"/>
              <a:t>As we also know that 60-70% of their donated blood is contaminated.</a:t>
            </a:r>
          </a:p>
          <a:p>
            <a:endParaRPr lang="en-US" dirty="0"/>
          </a:p>
          <a:p>
            <a:r>
              <a:rPr lang="en-US" dirty="0"/>
              <a:t>In partnering with them we will be able to increase their supply as well as eliminated the contaminates</a:t>
            </a:r>
          </a:p>
          <a:p>
            <a:endParaRPr lang="en-US" dirty="0"/>
          </a:p>
          <a:p>
            <a:r>
              <a:rPr lang="en-US" dirty="0">
                <a:hlinkClick r:id="rId2"/>
              </a:rPr>
              <a:t>https://www.ted.com/talks/keller_rinaudo_how_we_re_using_drones_to_deliver_blood_and_save_lives</a:t>
            </a:r>
            <a:endParaRPr lang="en-US" dirty="0"/>
          </a:p>
          <a:p>
            <a:endParaRPr lang="en-US" dirty="0"/>
          </a:p>
          <a:p>
            <a:endParaRPr lang="en-US" dirty="0"/>
          </a:p>
        </p:txBody>
      </p:sp>
    </p:spTree>
    <p:extLst>
      <p:ext uri="{BB962C8B-B14F-4D97-AF65-F5344CB8AC3E}">
        <p14:creationId xmlns:p14="http://schemas.microsoft.com/office/powerpoint/2010/main" val="12288218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297A8E-CAF1-41EA-BACA-04FB09983283}"/>
              </a:ext>
            </a:extLst>
          </p:cNvPr>
          <p:cNvSpPr txBox="1"/>
          <p:nvPr/>
        </p:nvSpPr>
        <p:spPr>
          <a:xfrm>
            <a:off x="-76200" y="457200"/>
            <a:ext cx="7620000" cy="4431983"/>
          </a:xfrm>
          <a:prstGeom prst="rect">
            <a:avLst/>
          </a:prstGeom>
          <a:noFill/>
        </p:spPr>
        <p:txBody>
          <a:bodyPr wrap="square" rtlCol="0">
            <a:spAutoFit/>
          </a:bodyPr>
          <a:lstStyle/>
          <a:p>
            <a:endParaRPr lang="en-US" dirty="0"/>
          </a:p>
          <a:p>
            <a:r>
              <a:rPr lang="en-US" sz="2400" b="1" dirty="0"/>
              <a:t>		</a:t>
            </a:r>
            <a:r>
              <a:rPr lang="en-US" b="1" dirty="0"/>
              <a:t>REJUVENATED MEDICINE</a:t>
            </a:r>
          </a:p>
          <a:p>
            <a:endParaRPr lang="en-US" b="1" dirty="0"/>
          </a:p>
          <a:p>
            <a:r>
              <a:rPr lang="en-US" b="1" dirty="0"/>
              <a:t>As science has discovered replenishing older blood with younger blood has had remarkable results with destroying diseases. </a:t>
            </a:r>
          </a:p>
          <a:p>
            <a:endParaRPr lang="en-US" b="1" dirty="0"/>
          </a:p>
          <a:p>
            <a:r>
              <a:rPr lang="en-US" b="1" dirty="0"/>
              <a:t>Our blood can become stale and acceptable to many different type of diseases.</a:t>
            </a:r>
          </a:p>
          <a:p>
            <a:endParaRPr lang="en-US" b="1" dirty="0"/>
          </a:p>
          <a:p>
            <a:r>
              <a:rPr lang="en-US" b="1" dirty="0"/>
              <a:t>Storing  our blood now and having it available when and if we are diagnosed with a terminal disease. </a:t>
            </a:r>
          </a:p>
          <a:p>
            <a:endParaRPr lang="en-US" b="1" dirty="0"/>
          </a:p>
          <a:p>
            <a:r>
              <a:rPr lang="en-US" b="1" dirty="0"/>
              <a:t>See </a:t>
            </a:r>
            <a:r>
              <a:rPr lang="en-US" b="1" dirty="0" err="1"/>
              <a:t>video:</a:t>
            </a:r>
            <a:r>
              <a:rPr lang="en-US" b="1" dirty="0" err="1">
                <a:hlinkClick r:id="rId2"/>
              </a:rPr>
              <a:t>https</a:t>
            </a:r>
            <a:r>
              <a:rPr lang="en-US" b="1" dirty="0">
                <a:hlinkClick r:id="rId2"/>
              </a:rPr>
              <a:t>://www.ted.com/talks/tony_wyss_coray_how_young_blood_might_help_reverse_aging</a:t>
            </a:r>
            <a:r>
              <a:rPr lang="en-US" sz="2400" b="1" dirty="0">
                <a:hlinkClick r:id="rId2"/>
              </a:rPr>
              <a:t>_yes_really</a:t>
            </a:r>
            <a:endParaRPr lang="en-US" sz="2400" b="1" dirty="0"/>
          </a:p>
        </p:txBody>
      </p:sp>
    </p:spTree>
    <p:extLst>
      <p:ext uri="{BB962C8B-B14F-4D97-AF65-F5344CB8AC3E}">
        <p14:creationId xmlns:p14="http://schemas.microsoft.com/office/powerpoint/2010/main" val="2122726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D6372-2DEF-4A1C-ABFE-05504CF4A301}"/>
              </a:ext>
            </a:extLst>
          </p:cNvPr>
          <p:cNvSpPr txBox="1"/>
          <p:nvPr/>
        </p:nvSpPr>
        <p:spPr>
          <a:xfrm>
            <a:off x="2438400" y="762000"/>
            <a:ext cx="3057722" cy="369332"/>
          </a:xfrm>
          <a:prstGeom prst="rect">
            <a:avLst/>
          </a:prstGeom>
          <a:noFill/>
        </p:spPr>
        <p:txBody>
          <a:bodyPr wrap="square" rtlCol="0">
            <a:spAutoFit/>
          </a:bodyPr>
          <a:lstStyle/>
          <a:p>
            <a:r>
              <a:rPr lang="en-US" dirty="0"/>
              <a:t>  </a:t>
            </a:r>
            <a:r>
              <a:rPr lang="en-US" b="1" dirty="0"/>
              <a:t>MEDICAL ADVISORY BOARD</a:t>
            </a:r>
          </a:p>
        </p:txBody>
      </p:sp>
      <p:sp>
        <p:nvSpPr>
          <p:cNvPr id="3" name="Rectangle 2">
            <a:extLst>
              <a:ext uri="{FF2B5EF4-FFF2-40B4-BE49-F238E27FC236}">
                <a16:creationId xmlns:a16="http://schemas.microsoft.com/office/drawing/2014/main" id="{E329F1E5-F6AE-40DE-894F-ACF974270416}"/>
              </a:ext>
            </a:extLst>
          </p:cNvPr>
          <p:cNvSpPr/>
          <p:nvPr/>
        </p:nvSpPr>
        <p:spPr>
          <a:xfrm>
            <a:off x="0" y="-9677400"/>
            <a:ext cx="9448800" cy="17574042"/>
          </a:xfrm>
          <a:prstGeom prst="rect">
            <a:avLst/>
          </a:prstGeom>
        </p:spPr>
        <p:txBody>
          <a:bodyPr wrap="square">
            <a:spAutoFit/>
          </a:bodyPr>
          <a:lstStyle/>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endParaRPr lang="en-US" dirty="0">
              <a:latin typeface="Times" panose="02020603050405020304" pitchFamily="18" charset="0"/>
              <a:ea typeface="Times New Roman" panose="02020603050405020304" pitchFamily="18" charset="0"/>
              <a:cs typeface="Arial" panose="020B0604020202020204" pitchFamily="34" charset="0"/>
            </a:endParaRPr>
          </a:p>
          <a:p>
            <a:pPr>
              <a:lnSpc>
                <a:spcPct val="150000"/>
              </a:lnSpc>
              <a:spcAft>
                <a:spcPts val="1200"/>
              </a:spcAft>
            </a:pPr>
            <a:r>
              <a:rPr lang="en-US" dirty="0">
                <a:latin typeface="Times" panose="02020603050405020304" pitchFamily="18" charset="0"/>
                <a:ea typeface="Times New Roman" panose="02020603050405020304" pitchFamily="18" charset="0"/>
                <a:cs typeface="Arial" panose="020B0604020202020204" pitchFamily="34" charset="0"/>
              </a:rPr>
              <a:t>			</a:t>
            </a:r>
          </a:p>
          <a:p>
            <a:pPr>
              <a:lnSpc>
                <a:spcPct val="150000"/>
              </a:lnSpc>
              <a:spcAft>
                <a:spcPts val="1200"/>
              </a:spcAft>
            </a:pPr>
            <a:endParaRPr lang="en-US" b="1" dirty="0">
              <a:latin typeface="Times New Roman" panose="02020603050405020304" pitchFamily="18" charset="0"/>
              <a:ea typeface="Times New Roman" panose="02020603050405020304" pitchFamily="18" charset="0"/>
            </a:endParaRPr>
          </a:p>
          <a:p>
            <a:pPr>
              <a:lnSpc>
                <a:spcPct val="150000"/>
              </a:lnSpc>
              <a:spcAft>
                <a:spcPts val="1200"/>
              </a:spcAft>
            </a:pPr>
            <a:r>
              <a:rPr lang="en-US" b="1" dirty="0">
                <a:latin typeface="Times New Roman" panose="02020603050405020304" pitchFamily="18" charset="0"/>
                <a:ea typeface="Times New Roman" panose="02020603050405020304" pitchFamily="18" charset="0"/>
              </a:rPr>
              <a:t>FOR IMMEDIATE RELEASE….</a:t>
            </a:r>
          </a:p>
          <a:p>
            <a:r>
              <a:rPr lang="en-US" b="1" dirty="0">
                <a:latin typeface="Times New Roman" panose="02020603050405020304" pitchFamily="18" charset="0"/>
                <a:ea typeface="Times New Roman" panose="02020603050405020304" pitchFamily="18" charset="0"/>
              </a:rPr>
              <a:t>C LEVEL CLONE ANNOUNCES THE FORMATION OF ITS MEDICAL ADVISORY BOARD AND THE APPOINTMENTS OF DR. WADIE F. BAHOU, DR.LOREN WALENSKY TO SUCH BOARD. </a:t>
            </a:r>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Boston, April 09, 2015…C- Level Clone is pleased to announce the  formation of its Medical Advisory Board( hereinafter MAB). The MAB is to be comprised of recognized authorities in the medical and scientific fields with the role of providing strategic advice and counsel to the company in order to assist the company in the further development of its patented processes to improve all aspects of blood (and the key components thereof) management, preservation and efficacy, and to extend the functional utilization of traditional blood and blood component transfusions to non-traditional (ex hospital) situations.   </a:t>
            </a:r>
          </a:p>
          <a:p>
            <a:r>
              <a:rPr lang="en-US" dirty="0">
                <a:latin typeface="Times New Roman" panose="02020603050405020304" pitchFamily="18" charset="0"/>
                <a:ea typeface="Times New Roman" panose="02020603050405020304" pitchFamily="18" charset="0"/>
              </a:rPr>
              <a:t>C Level Clone is also pleased to announce the appointments of its first two members to </a:t>
            </a:r>
            <a:r>
              <a:rPr lang="en-US" u="sng" dirty="0">
                <a:latin typeface="Times New Roman" panose="02020603050405020304" pitchFamily="18" charset="0"/>
                <a:ea typeface="Times New Roman" panose="02020603050405020304" pitchFamily="18" charset="0"/>
              </a:rPr>
              <a:t>the  MAB</a:t>
            </a:r>
            <a:r>
              <a:rPr lang="en-US" dirty="0">
                <a:latin typeface="Times New Roman" panose="02020603050405020304" pitchFamily="18" charset="0"/>
                <a:ea typeface="Times New Roman" panose="02020603050405020304" pitchFamily="18" charset="0"/>
              </a:rPr>
              <a:t>, Dr. </a:t>
            </a:r>
            <a:r>
              <a:rPr lang="en-US" dirty="0" err="1">
                <a:latin typeface="Times New Roman" panose="02020603050405020304" pitchFamily="18" charset="0"/>
                <a:ea typeface="Times New Roman" panose="02020603050405020304" pitchFamily="18" charset="0"/>
              </a:rPr>
              <a:t>Wadie</a:t>
            </a:r>
            <a:r>
              <a:rPr lang="en-US" dirty="0">
                <a:latin typeface="Times New Roman" panose="02020603050405020304" pitchFamily="18" charset="0"/>
                <a:ea typeface="Times New Roman" panose="02020603050405020304" pitchFamily="18" charset="0"/>
              </a:rPr>
              <a:t> F. </a:t>
            </a:r>
            <a:r>
              <a:rPr lang="en-US" dirty="0" err="1">
                <a:latin typeface="Times New Roman" panose="02020603050405020304" pitchFamily="18" charset="0"/>
                <a:ea typeface="Times New Roman" panose="02020603050405020304" pitchFamily="18" charset="0"/>
              </a:rPr>
              <a:t>Bahou</a:t>
            </a:r>
            <a:r>
              <a:rPr lang="en-US" dirty="0">
                <a:latin typeface="Times New Roman" panose="02020603050405020304" pitchFamily="18" charset="0"/>
                <a:ea typeface="Times New Roman" panose="02020603050405020304" pitchFamily="18" charset="0"/>
              </a:rPr>
              <a:t>, and </a:t>
            </a:r>
            <a:r>
              <a:rPr lang="en-US" dirty="0" err="1">
                <a:latin typeface="Times New Roman" panose="02020603050405020304" pitchFamily="18" charset="0"/>
                <a:ea typeface="Times New Roman" panose="02020603050405020304" pitchFamily="18" charset="0"/>
              </a:rPr>
              <a:t>Dr.Loren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Walenski</a:t>
            </a:r>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p>
          <a:p>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41990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4766EE-45B6-454D-AABC-A1EBF9BF1CB7}"/>
              </a:ext>
            </a:extLst>
          </p:cNvPr>
          <p:cNvSpPr txBox="1"/>
          <p:nvPr/>
        </p:nvSpPr>
        <p:spPr>
          <a:xfrm>
            <a:off x="533400" y="381000"/>
            <a:ext cx="8229600" cy="4247317"/>
          </a:xfrm>
          <a:prstGeom prst="rect">
            <a:avLst/>
          </a:prstGeom>
          <a:noFill/>
        </p:spPr>
        <p:txBody>
          <a:bodyPr wrap="square" rtlCol="0">
            <a:spAutoFit/>
          </a:bodyPr>
          <a:lstStyle/>
          <a:p>
            <a:r>
              <a:rPr lang="en-US" dirty="0">
                <a:latin typeface="Times New Roman" panose="02020603050405020304" pitchFamily="18" charset="0"/>
                <a:ea typeface="Times New Roman" panose="02020603050405020304" pitchFamily="18" charset="0"/>
              </a:rPr>
              <a:t>Dr.Walensky is associate professor of pediatrics at Harvard Medical School. Dr.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received his MD and PhD from John Hopkins University School of Medicine in 1997.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trained at the Boston Combined Residency Program in Pediatrics and then completed a fellowship in Pediatric-Hematology-Oncology at Dana Faber Cancer Institute (DFCI) and Children’s Hospital in 2003.</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He joined (DFCI) in 2003 and was named medical director of the new program in Cancer Chemical Biology in 2005. He is board certified in general pediatrics and pediatric hematology-oncology. </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We are extremely pleased to have Dr. Loren </a:t>
            </a:r>
            <a:r>
              <a:rPr lang="en-US" dirty="0" err="1">
                <a:latin typeface="Times New Roman" panose="02020603050405020304" pitchFamily="18" charset="0"/>
                <a:ea typeface="Times New Roman" panose="02020603050405020304" pitchFamily="18" charset="0"/>
              </a:rPr>
              <a:t>Walensky</a:t>
            </a:r>
            <a:r>
              <a:rPr lang="en-US" dirty="0">
                <a:latin typeface="Times New Roman" panose="02020603050405020304" pitchFamily="18" charset="0"/>
                <a:ea typeface="Times New Roman" panose="02020603050405020304" pitchFamily="18" charset="0"/>
              </a:rPr>
              <a:t>, join and bring his specialized knowledge and experience to the MAB in order to successfully achieve its mission.</a:t>
            </a:r>
          </a:p>
          <a:p>
            <a:r>
              <a:rPr lang="en-US"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356331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2BDB-E658-4AA0-81E9-C4672AD4B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9F45CD-0A19-4F8F-9CBA-49AFE12ACF59}"/>
              </a:ext>
            </a:extLst>
          </p:cNvPr>
          <p:cNvSpPr>
            <a:spLocks noGrp="1"/>
          </p:cNvSpPr>
          <p:nvPr>
            <p:ph idx="1"/>
          </p:nvPr>
        </p:nvSpPr>
        <p:spPr/>
        <p:txBody>
          <a:bodyPr>
            <a:normAutofit fontScale="62500" lnSpcReduction="20000"/>
          </a:bodyPr>
          <a:lstStyle/>
          <a:p>
            <a:r>
              <a:rPr lang="en-US" dirty="0" err="1"/>
              <a:t>Dr.Theodore</a:t>
            </a:r>
            <a:r>
              <a:rPr lang="en-US" dirty="0"/>
              <a:t> (Ted) Robinson MD LMCC FRCS (C) - </a:t>
            </a:r>
          </a:p>
          <a:p>
            <a:r>
              <a:rPr lang="en-US" dirty="0"/>
              <a:t>Dr. Robinson is both an accomplished Medical Doctor and a successful entrepreneur and businessman.  A graduate of the University of Manitoba Medical School (M.D. 1963), Dr. Robinson became a Fellow of the Royal College of Surgeons of Canada in 1972 with numerous medical degrees (M.D., L.M.C.C, F.R.C.S.), and practiced plastic and reconstructive surgery in London, England and Vancouver, Canada from 1965-2002. </a:t>
            </a:r>
            <a:br>
              <a:rPr lang="en-US" dirty="0"/>
            </a:br>
            <a:r>
              <a:rPr lang="en-US" dirty="0"/>
              <a:t> </a:t>
            </a:r>
            <a:br>
              <a:rPr lang="en-US" dirty="0"/>
            </a:br>
            <a:r>
              <a:rPr lang="en-US" dirty="0"/>
              <a:t>Meanwhile, he also maintained a very energetic business life, serving as President of </a:t>
            </a:r>
            <a:r>
              <a:rPr lang="en-US" dirty="0" err="1"/>
              <a:t>Mardan</a:t>
            </a:r>
            <a:r>
              <a:rPr lang="en-US" dirty="0"/>
              <a:t> Management Ltd, (Hawaii) (1977-1986), president of Bison Petroleum (Oklahoma) (1978-1981), president of Theora Explorations Ltd (Alberta), vice - president of </a:t>
            </a:r>
            <a:r>
              <a:rPr lang="en-US" dirty="0" err="1"/>
              <a:t>Omira</a:t>
            </a:r>
            <a:r>
              <a:rPr lang="en-US" dirty="0"/>
              <a:t> Health Centers, and president of Stardust Holdings Ltd. (1986 – present.)   </a:t>
            </a:r>
          </a:p>
          <a:p>
            <a:r>
              <a:rPr lang="en-US" dirty="0"/>
              <a:t>He was a consultant to Pegasus Pharmaceuticals Group for 8 years, and president of the Robinson Group, an international </a:t>
            </a:r>
            <a:r>
              <a:rPr lang="en-US" dirty="0" err="1"/>
              <a:t>neutriceutical</a:t>
            </a:r>
            <a:r>
              <a:rPr lang="en-US" dirty="0"/>
              <a:t> marketing company in China, Canada, and the USA from 2008 to 2013.  He was the CFO of </a:t>
            </a:r>
            <a:r>
              <a:rPr lang="en-US" dirty="0" err="1"/>
              <a:t>Nutrinova</a:t>
            </a:r>
            <a:r>
              <a:rPr lang="en-US" dirty="0"/>
              <a:t> </a:t>
            </a:r>
            <a:r>
              <a:rPr lang="en-US" dirty="0" err="1"/>
              <a:t>Neutraceutical</a:t>
            </a:r>
            <a:r>
              <a:rPr lang="en-US" dirty="0"/>
              <a:t> Innovations Ltd. in Canada, the U.S., Chile and China from 2013 to 2016.  </a:t>
            </a:r>
            <a:br>
              <a:rPr lang="en-US" dirty="0"/>
            </a:br>
            <a:r>
              <a:rPr lang="en-US" dirty="0"/>
              <a:t> </a:t>
            </a:r>
            <a:br>
              <a:rPr lang="en-US" dirty="0"/>
            </a:br>
            <a:r>
              <a:rPr lang="en-US" dirty="0"/>
              <a:t>In addition to serving as a consultant to Gold Backed Bonds, Dr. Robinson has served on the board of directors of G.R. Stein &amp; Co., a merchant banking group based in Vancouver and Brussels, a director of </a:t>
            </a:r>
            <a:r>
              <a:rPr lang="en-US" dirty="0" err="1"/>
              <a:t>Transamerican</a:t>
            </a:r>
            <a:r>
              <a:rPr lang="en-US" dirty="0"/>
              <a:t> Energy, a TSX company (2001-2006.), He has also been the Chief Scientific Officer of Wildflower Marijuana Inc. since January of 2015 and the Chairman of Impact International Secured Investments Corporation 2017 to present.​ </a:t>
            </a:r>
            <a:br>
              <a:rPr lang="en-US" dirty="0"/>
            </a:br>
            <a:r>
              <a:rPr lang="en-US" dirty="0"/>
              <a:t>In short, Dr. Robinson brings strong credentials and a wealth of  business experience to the Board of Directors of Impact International Secured Investments. </a:t>
            </a:r>
          </a:p>
          <a:p>
            <a:r>
              <a:rPr lang="en-US" dirty="0"/>
              <a:t>Personal: Preference for working with companies that have high ethical standards and projects or products that positively impact people’s health and that of society at large. Long-standing fitness buff and sports enthusiast with an emphasis on marathon running for fitness and to raise money for many worthy causes. Most recently competed in the BC Masters Games, achieving personal bests in the 800M, 1500M and 5000M events, and 2 medals in the 800M and 1500M events.  Hobbies: fitness, travel, photography, bonsai culture.</a:t>
            </a:r>
          </a:p>
          <a:p>
            <a:endParaRPr lang="en-US" dirty="0"/>
          </a:p>
        </p:txBody>
      </p:sp>
    </p:spTree>
    <p:extLst>
      <p:ext uri="{BB962C8B-B14F-4D97-AF65-F5344CB8AC3E}">
        <p14:creationId xmlns:p14="http://schemas.microsoft.com/office/powerpoint/2010/main" val="14335128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2869F4-AC61-41DF-979B-55D869E24848}"/>
              </a:ext>
            </a:extLst>
          </p:cNvPr>
          <p:cNvSpPr txBox="1"/>
          <p:nvPr/>
        </p:nvSpPr>
        <p:spPr>
          <a:xfrm>
            <a:off x="2743200" y="1676400"/>
            <a:ext cx="3200400" cy="1200329"/>
          </a:xfrm>
          <a:prstGeom prst="rect">
            <a:avLst/>
          </a:prstGeom>
          <a:noFill/>
        </p:spPr>
        <p:txBody>
          <a:bodyPr wrap="square" rtlCol="0">
            <a:spAutoFit/>
          </a:bodyPr>
          <a:lstStyle/>
          <a:p>
            <a:endParaRPr lang="en-US" dirty="0"/>
          </a:p>
          <a:p>
            <a:endParaRPr lang="en-US" dirty="0"/>
          </a:p>
          <a:p>
            <a:endParaRPr lang="en-US" dirty="0"/>
          </a:p>
          <a:p>
            <a:r>
              <a:rPr lang="en-US" b="1"/>
              <a:t>  PATENT  </a:t>
            </a:r>
            <a:r>
              <a:rPr lang="en-US" b="1" dirty="0"/>
              <a:t>CRT022170</a:t>
            </a:r>
          </a:p>
        </p:txBody>
      </p:sp>
    </p:spTree>
    <p:extLst>
      <p:ext uri="{BB962C8B-B14F-4D97-AF65-F5344CB8AC3E}">
        <p14:creationId xmlns:p14="http://schemas.microsoft.com/office/powerpoint/2010/main" val="1964746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2420-A1EA-4502-ABE3-F524502C5683}"/>
              </a:ext>
            </a:extLst>
          </p:cNvPr>
          <p:cNvSpPr>
            <a:spLocks noGrp="1"/>
          </p:cNvSpPr>
          <p:nvPr>
            <p:ph type="title"/>
          </p:nvPr>
        </p:nvSpPr>
        <p:spPr>
          <a:xfrm>
            <a:off x="811530" y="152400"/>
            <a:ext cx="7532370" cy="1219200"/>
          </a:xfrm>
        </p:spPr>
        <p:txBody>
          <a:bodyPr/>
          <a:lstStyle/>
          <a:p>
            <a:r>
              <a:rPr lang="en-US" dirty="0"/>
              <a:t>Our markets(PLATELETS,RED CELLS,CONTAMINATES, NO WASHING, NEW PROTECTANT)</a:t>
            </a:r>
          </a:p>
        </p:txBody>
      </p:sp>
      <p:sp>
        <p:nvSpPr>
          <p:cNvPr id="3" name="Content Placeholder 2">
            <a:extLst>
              <a:ext uri="{FF2B5EF4-FFF2-40B4-BE49-F238E27FC236}">
                <a16:creationId xmlns:a16="http://schemas.microsoft.com/office/drawing/2014/main" id="{8F16EC1D-1F60-4EB9-948E-6AADED307B6E}"/>
              </a:ext>
            </a:extLst>
          </p:cNvPr>
          <p:cNvSpPr>
            <a:spLocks noGrp="1"/>
          </p:cNvSpPr>
          <p:nvPr>
            <p:ph idx="1"/>
          </p:nvPr>
        </p:nvSpPr>
        <p:spPr>
          <a:xfrm>
            <a:off x="822960" y="1390650"/>
            <a:ext cx="7532370" cy="4019550"/>
          </a:xfrm>
        </p:spPr>
        <p:txBody>
          <a:bodyPr>
            <a:normAutofit fontScale="85000" lnSpcReduction="20000"/>
          </a:bodyPr>
          <a:lstStyle/>
          <a:p>
            <a:r>
              <a:rPr lang="en-US" dirty="0"/>
              <a:t>                                 ELIMINATION OF BLOOD SHORTAGES GLOBALLY</a:t>
            </a:r>
          </a:p>
          <a:p>
            <a:endParaRPr lang="en-US" b="0" dirty="0"/>
          </a:p>
          <a:p>
            <a:r>
              <a:rPr lang="en-US" b="0" dirty="0"/>
              <a:t> </a:t>
            </a:r>
            <a:r>
              <a:rPr lang="en-US" dirty="0"/>
              <a:t>Research and discovered in the sixties under Military Contract with Union Carbide to eliminate shelf life of Red Cells. </a:t>
            </a:r>
            <a:endParaRPr lang="en-US" b="0" dirty="0"/>
          </a:p>
          <a:p>
            <a:r>
              <a:rPr lang="en-US" dirty="0"/>
              <a:t>Since then we have taken it from Red Cells to Platelets (shelf life 5-6 days and $30-50B Market), White Cells, and Plasma. </a:t>
            </a:r>
            <a:endParaRPr lang="en-US" b="0" dirty="0"/>
          </a:p>
          <a:p>
            <a:r>
              <a:rPr lang="en-US" dirty="0"/>
              <a:t>We can implement the Platelet market within months using the existing cryo-protectant for blood/stem cells. </a:t>
            </a:r>
            <a:endParaRPr lang="en-US" b="0" dirty="0"/>
          </a:p>
          <a:p>
            <a:r>
              <a:rPr lang="en-US" dirty="0"/>
              <a:t>Introducing a new Cryo-protectant that is already FDA approved for other consumable products. </a:t>
            </a:r>
            <a:endParaRPr lang="en-US" b="0" dirty="0"/>
          </a:p>
          <a:p>
            <a:r>
              <a:rPr lang="en-US" dirty="0"/>
              <a:t>This new Cryo-Protectant will eliminate the need to be removed prior to use. The washing is an expensive toxic process which will save hospitals/blood centers millions. </a:t>
            </a:r>
            <a:endParaRPr lang="en-US" b="0" dirty="0"/>
          </a:p>
          <a:p>
            <a:r>
              <a:rPr lang="en-US" dirty="0"/>
              <a:t>Our process will also eliminate most if not all contaminates in blood/stem cells, i.e. bacteria, parasites, </a:t>
            </a:r>
            <a:r>
              <a:rPr lang="en-US" dirty="0" err="1"/>
              <a:t>HeP</a:t>
            </a:r>
            <a:r>
              <a:rPr lang="en-US" dirty="0"/>
              <a:t> A-C, and Viruses. </a:t>
            </a:r>
            <a:endParaRPr lang="en-US" b="0" dirty="0"/>
          </a:p>
          <a:p>
            <a:r>
              <a:rPr lang="en-US" dirty="0"/>
              <a:t>We will stream line the whole donation and management process. All you do is donate blood. </a:t>
            </a:r>
            <a:endParaRPr lang="en-US" b="0" dirty="0"/>
          </a:p>
          <a:p>
            <a:r>
              <a:rPr lang="en-US" dirty="0"/>
              <a:t>No separate process to extract Platelets, White Cells, or Plasma. Significant savings to hospital/blood centers. </a:t>
            </a:r>
            <a:endParaRPr lang="en-US" b="0" dirty="0"/>
          </a:p>
          <a:p>
            <a:endParaRPr lang="en-US" dirty="0"/>
          </a:p>
        </p:txBody>
      </p:sp>
    </p:spTree>
    <p:extLst>
      <p:ext uri="{BB962C8B-B14F-4D97-AF65-F5344CB8AC3E}">
        <p14:creationId xmlns:p14="http://schemas.microsoft.com/office/powerpoint/2010/main" val="36843136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BFF7A3-4911-4893-B0F6-2E8C5C54BAC8}"/>
              </a:ext>
            </a:extLst>
          </p:cNvPr>
          <p:cNvSpPr/>
          <p:nvPr/>
        </p:nvSpPr>
        <p:spPr>
          <a:xfrm>
            <a:off x="2286000" y="3105835"/>
            <a:ext cx="4572000" cy="923330"/>
          </a:xfrm>
          <a:prstGeom prst="rect">
            <a:avLst/>
          </a:prstGeom>
        </p:spPr>
        <p:txBody>
          <a:bodyPr>
            <a:spAutoFit/>
          </a:bodyPr>
          <a:lstStyle/>
          <a:p>
            <a:r>
              <a:rPr lang="en-US" dirty="0">
                <a:hlinkClick r:id="rId2"/>
              </a:rPr>
              <a:t>https://radioentrepreneurs.com/2019/07/26/jimmy-walker-c-level-clone-2/</a:t>
            </a:r>
            <a:endParaRPr lang="en-US" dirty="0"/>
          </a:p>
          <a:p>
            <a:endParaRPr lang="en-US" dirty="0"/>
          </a:p>
        </p:txBody>
      </p:sp>
      <p:sp>
        <p:nvSpPr>
          <p:cNvPr id="6" name="TextBox 5">
            <a:extLst>
              <a:ext uri="{FF2B5EF4-FFF2-40B4-BE49-F238E27FC236}">
                <a16:creationId xmlns:a16="http://schemas.microsoft.com/office/drawing/2014/main" id="{356C4B30-2FE9-4724-BDD0-25D86009A218}"/>
              </a:ext>
            </a:extLst>
          </p:cNvPr>
          <p:cNvSpPr txBox="1"/>
          <p:nvPr/>
        </p:nvSpPr>
        <p:spPr>
          <a:xfrm flipH="1">
            <a:off x="1219200" y="457200"/>
            <a:ext cx="7147562" cy="646331"/>
          </a:xfrm>
          <a:prstGeom prst="rect">
            <a:avLst/>
          </a:prstGeom>
          <a:noFill/>
        </p:spPr>
        <p:txBody>
          <a:bodyPr wrap="square" rtlCol="0">
            <a:spAutoFit/>
          </a:bodyPr>
          <a:lstStyle/>
          <a:p>
            <a:r>
              <a:rPr lang="en-US" b="1" dirty="0"/>
              <a:t>2</a:t>
            </a:r>
            <a:r>
              <a:rPr lang="en-US" b="1" baseline="30000" dirty="0"/>
              <a:t>nd</a:t>
            </a:r>
            <a:r>
              <a:rPr lang="en-US" b="1" dirty="0"/>
              <a:t> Live interview with Radio Entrepreneurs explaining the history of the proven technology </a:t>
            </a:r>
          </a:p>
        </p:txBody>
      </p:sp>
    </p:spTree>
    <p:extLst>
      <p:ext uri="{BB962C8B-B14F-4D97-AF65-F5344CB8AC3E}">
        <p14:creationId xmlns:p14="http://schemas.microsoft.com/office/powerpoint/2010/main" val="24856549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F3B88-DDD7-4086-B15B-C8576A73FA76}"/>
              </a:ext>
            </a:extLst>
          </p:cNvPr>
          <p:cNvSpPr txBox="1"/>
          <p:nvPr/>
        </p:nvSpPr>
        <p:spPr>
          <a:xfrm>
            <a:off x="3429000" y="1447800"/>
            <a:ext cx="2971800" cy="2308324"/>
          </a:xfrm>
          <a:prstGeom prst="rect">
            <a:avLst/>
          </a:prstGeom>
          <a:noFill/>
        </p:spPr>
        <p:txBody>
          <a:bodyPr wrap="square" rtlCol="0">
            <a:spAutoFit/>
          </a:bodyPr>
          <a:lstStyle/>
          <a:p>
            <a:endParaRPr lang="en-US" b="1" dirty="0"/>
          </a:p>
          <a:p>
            <a:r>
              <a:rPr lang="en-US" b="1" dirty="0"/>
              <a:t>MANAGEMENT TEAM</a:t>
            </a:r>
          </a:p>
          <a:p>
            <a:endParaRPr lang="en-US" b="1" dirty="0"/>
          </a:p>
          <a:p>
            <a:endParaRPr lang="en-US" b="1" dirty="0"/>
          </a:p>
          <a:p>
            <a:r>
              <a:rPr lang="en-US" b="1">
                <a:hlinkClick r:id="rId2"/>
              </a:rPr>
              <a:t>http://WWW.C-LEVELCLONE.COM</a:t>
            </a:r>
            <a:endParaRPr lang="en-US" b="1" dirty="0"/>
          </a:p>
          <a:p>
            <a:endParaRPr lang="en-US" b="1" dirty="0"/>
          </a:p>
          <a:p>
            <a:endParaRPr lang="en-US" b="1" dirty="0"/>
          </a:p>
        </p:txBody>
      </p:sp>
    </p:spTree>
    <p:extLst>
      <p:ext uri="{BB962C8B-B14F-4D97-AF65-F5344CB8AC3E}">
        <p14:creationId xmlns:p14="http://schemas.microsoft.com/office/powerpoint/2010/main" val="39377350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5" name="Subtitle 4"/>
          <p:cNvSpPr>
            <a:spLocks noGrp="1"/>
          </p:cNvSpPr>
          <p:nvPr>
            <p:ph type="subTitle" idx="1"/>
          </p:nvPr>
        </p:nvSpPr>
        <p:spPr/>
        <p:txBody>
          <a:bodyPr/>
          <a:lstStyle/>
          <a:p>
            <a:r>
              <a:rPr lang="en-US" dirty="0"/>
              <a:t>http://www.c-levelclone.com/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33400"/>
            <a:ext cx="4724400" cy="866775"/>
          </a:xfrm>
          <a:prstGeom prst="rect">
            <a:avLst/>
          </a:prstGeom>
        </p:spPr>
      </p:pic>
    </p:spTree>
    <p:extLst>
      <p:ext uri="{BB962C8B-B14F-4D97-AF65-F5344CB8AC3E}">
        <p14:creationId xmlns:p14="http://schemas.microsoft.com/office/powerpoint/2010/main" val="17925445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81F4DF-8884-4836-A1E4-C7891F29CCCF}"/>
              </a:ext>
            </a:extLst>
          </p:cNvPr>
          <p:cNvSpPr/>
          <p:nvPr/>
        </p:nvSpPr>
        <p:spPr>
          <a:xfrm>
            <a:off x="152400" y="1295400"/>
            <a:ext cx="8991600" cy="2308324"/>
          </a:xfrm>
          <a:prstGeom prst="rect">
            <a:avLst/>
          </a:prstGeom>
        </p:spPr>
        <p:txBody>
          <a:bodyPr wrap="square">
            <a:spAutoFit/>
          </a:bodyPr>
          <a:lstStyle/>
          <a:p>
            <a:r>
              <a:rPr lang="en-US" sz="1400" b="1" dirty="0"/>
              <a:t>Strategic partnering will be with companies like: Zipline.com. They use Drones for delivery of blood in Africa within minutes vs hours and days. </a:t>
            </a:r>
          </a:p>
          <a:p>
            <a:endParaRPr lang="en-US" sz="1400" b="1" dirty="0"/>
          </a:p>
          <a:p>
            <a:r>
              <a:rPr lang="en-US" sz="1400" b="1" dirty="0"/>
              <a:t>Fremont Scientific has a device and inventory management system and a portable device (cost approx. &amp;5K) that is no water base and portable. </a:t>
            </a:r>
          </a:p>
          <a:p>
            <a:endParaRPr lang="en-US" sz="1400" b="1" dirty="0"/>
          </a:p>
          <a:p>
            <a:r>
              <a:rPr lang="en-US" sz="1400" b="1" dirty="0"/>
              <a:t>In most if not all cases the customer has the required freezers thereby eliminating any major capital investment to implement our technology. Thereby saving millions in re-curing costs. </a:t>
            </a:r>
          </a:p>
          <a:p>
            <a:endParaRPr lang="en-US" sz="1400" b="1" dirty="0"/>
          </a:p>
          <a:p>
            <a:r>
              <a:rPr lang="en-US" sz="1400" b="1" dirty="0"/>
              <a:t>This is game changing technology that will change blood management as we know it today</a:t>
            </a:r>
            <a:r>
              <a:rPr lang="en-US" b="1" dirty="0"/>
              <a:t>. </a:t>
            </a:r>
          </a:p>
        </p:txBody>
      </p:sp>
    </p:spTree>
    <p:extLst>
      <p:ext uri="{BB962C8B-B14F-4D97-AF65-F5344CB8AC3E}">
        <p14:creationId xmlns:p14="http://schemas.microsoft.com/office/powerpoint/2010/main" val="1883036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ea typeface="Times New Roman"/>
                <a:cs typeface="Times New Roman"/>
              </a:rPr>
              <a:t>Current Market Economics</a:t>
            </a:r>
            <a:endParaRPr lang="en-US" dirty="0"/>
          </a:p>
        </p:txBody>
      </p:sp>
      <p:sp>
        <p:nvSpPr>
          <p:cNvPr id="3" name="Content Placeholder 2"/>
          <p:cNvSpPr>
            <a:spLocks noGrp="1"/>
          </p:cNvSpPr>
          <p:nvPr>
            <p:ph idx="1"/>
          </p:nvPr>
        </p:nvSpPr>
        <p:spPr>
          <a:xfrm>
            <a:off x="822960" y="1100628"/>
            <a:ext cx="7711440" cy="3579849"/>
          </a:xfrm>
        </p:spPr>
        <p:txBody>
          <a:bodyPr/>
          <a:lstStyle/>
          <a:p>
            <a:pPr marL="0" marR="0">
              <a:spcBef>
                <a:spcPts val="0"/>
              </a:spcBef>
              <a:spcAft>
                <a:spcPts val="0"/>
              </a:spcAft>
            </a:pPr>
            <a:r>
              <a:rPr lang="en-US" sz="2000" dirty="0">
                <a:latin typeface="Calibri"/>
                <a:ea typeface="Times New Roman"/>
              </a:rPr>
              <a:t>The market</a:t>
            </a:r>
            <a:r>
              <a:rPr lang="en-US" sz="1900" dirty="0">
                <a:latin typeface="Calibri"/>
                <a:ea typeface="Times New Roman"/>
              </a:rPr>
              <a:t>s</a:t>
            </a:r>
            <a:r>
              <a:rPr lang="en-US" sz="2000" dirty="0">
                <a:latin typeface="Calibri"/>
                <a:ea typeface="Times New Roman"/>
              </a:rPr>
              <a:t> which the process will have a major impact on:</a:t>
            </a:r>
            <a:br>
              <a:rPr lang="en-US" sz="2000" dirty="0">
                <a:latin typeface="Calibri"/>
                <a:ea typeface="Times New Roman"/>
              </a:rPr>
            </a:br>
            <a:endParaRPr lang="en-US" sz="2000" dirty="0">
              <a:latin typeface="Times New Roman"/>
              <a:ea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life for all blood components:  currently a </a:t>
            </a:r>
            <a:r>
              <a:rPr lang="en-US" sz="2000" dirty="0">
                <a:solidFill>
                  <a:srgbClr val="FF0000"/>
                </a:solidFill>
                <a:latin typeface="Calibri"/>
                <a:ea typeface="Calibri"/>
                <a:cs typeface="Times New Roman"/>
              </a:rPr>
              <a:t>$5.0B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buFont typeface="+mj-lt"/>
              <a:buAutoNum type="arabicPeriod"/>
            </a:pPr>
            <a:r>
              <a:rPr lang="en-US" sz="2000" dirty="0">
                <a:latin typeface="Calibri"/>
                <a:ea typeface="Calibri"/>
                <a:cs typeface="Times New Roman"/>
              </a:rPr>
              <a:t>Elimination of shelf of platelets:  currently a </a:t>
            </a:r>
            <a:r>
              <a:rPr lang="en-US" sz="2000" dirty="0">
                <a:solidFill>
                  <a:srgbClr val="FF0000"/>
                </a:solidFill>
                <a:latin typeface="Calibri"/>
                <a:ea typeface="Calibri"/>
                <a:cs typeface="Times New Roman"/>
              </a:rPr>
              <a:t>$3.0B </a:t>
            </a:r>
            <a:r>
              <a:rPr lang="en-US" sz="2000" dirty="0">
                <a:latin typeface="Calibri"/>
                <a:ea typeface="Calibri"/>
                <a:cs typeface="Times New Roman"/>
              </a:rPr>
              <a:t>market</a:t>
            </a:r>
            <a:br>
              <a:rPr lang="en-US" sz="2000" dirty="0">
                <a:latin typeface="Calibri"/>
                <a:ea typeface="Calibri"/>
                <a:cs typeface="Times New Roman"/>
              </a:rPr>
            </a:br>
            <a:endParaRPr lang="en-US" sz="2000" dirty="0">
              <a:latin typeface="Calibri"/>
              <a:ea typeface="Calibri"/>
              <a:cs typeface="Times New Roman"/>
            </a:endParaRPr>
          </a:p>
          <a:p>
            <a:pPr lvl="0">
              <a:lnSpc>
                <a:spcPct val="115000"/>
              </a:lnSpc>
              <a:spcBef>
                <a:spcPts val="0"/>
              </a:spcBef>
              <a:spcAft>
                <a:spcPts val="1000"/>
              </a:spcAft>
              <a:buFont typeface="+mj-lt"/>
              <a:buAutoNum type="arabicPeriod"/>
            </a:pPr>
            <a:r>
              <a:rPr lang="en-US" sz="2000" dirty="0">
                <a:latin typeface="Calibri"/>
                <a:ea typeface="Calibri"/>
                <a:cs typeface="Times New Roman"/>
              </a:rPr>
              <a:t>Elimination of washing of </a:t>
            </a:r>
            <a:r>
              <a:rPr lang="en-US" sz="2000" dirty="0" err="1">
                <a:latin typeface="Calibri"/>
                <a:ea typeface="Calibri"/>
                <a:cs typeface="Times New Roman"/>
              </a:rPr>
              <a:t>cryoprotectant</a:t>
            </a:r>
            <a:r>
              <a:rPr lang="en-US" sz="2000" dirty="0">
                <a:latin typeface="Calibri"/>
                <a:ea typeface="Calibri"/>
                <a:cs typeface="Times New Roman"/>
              </a:rPr>
              <a:t> from blood and stem cells:  potentially a </a:t>
            </a:r>
            <a:r>
              <a:rPr lang="en-US" sz="2000" dirty="0">
                <a:solidFill>
                  <a:srgbClr val="FF0000"/>
                </a:solidFill>
                <a:latin typeface="Calibri"/>
                <a:ea typeface="Calibri"/>
                <a:cs typeface="Times New Roman"/>
              </a:rPr>
              <a:t>$5B </a:t>
            </a:r>
            <a:r>
              <a:rPr lang="en-US" sz="2000" dirty="0">
                <a:latin typeface="Calibri"/>
                <a:ea typeface="Calibri"/>
                <a:cs typeface="Times New Roman"/>
              </a:rPr>
              <a:t>market</a:t>
            </a:r>
          </a:p>
          <a:p>
            <a:endParaRPr lang="en-US" dirty="0"/>
          </a:p>
        </p:txBody>
      </p:sp>
    </p:spTree>
    <p:extLst>
      <p:ext uri="{BB962C8B-B14F-4D97-AF65-F5344CB8AC3E}">
        <p14:creationId xmlns:p14="http://schemas.microsoft.com/office/powerpoint/2010/main" val="41271680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613FDF-E924-4AB5-BB5D-841D576B3EFD}"/>
              </a:ext>
            </a:extLst>
          </p:cNvPr>
          <p:cNvSpPr txBox="1"/>
          <p:nvPr/>
        </p:nvSpPr>
        <p:spPr>
          <a:xfrm>
            <a:off x="533400" y="304800"/>
            <a:ext cx="8229600" cy="369332"/>
          </a:xfrm>
          <a:prstGeom prst="rect">
            <a:avLst/>
          </a:prstGeom>
          <a:noFill/>
        </p:spPr>
        <p:txBody>
          <a:bodyPr wrap="square" rtlCol="0">
            <a:spAutoFit/>
          </a:bodyPr>
          <a:lstStyle/>
          <a:p>
            <a:r>
              <a:rPr lang="en-US" b="1" dirty="0"/>
              <a:t>                                    5 YEAR FINANCIAL PROJECTIONS</a:t>
            </a:r>
          </a:p>
        </p:txBody>
      </p:sp>
      <p:graphicFrame>
        <p:nvGraphicFramePr>
          <p:cNvPr id="4" name="Table 3">
            <a:extLst>
              <a:ext uri="{FF2B5EF4-FFF2-40B4-BE49-F238E27FC236}">
                <a16:creationId xmlns:a16="http://schemas.microsoft.com/office/drawing/2014/main" id="{E99BDE0E-825B-4217-AE20-3B6BC40DC20A}"/>
              </a:ext>
            </a:extLst>
          </p:cNvPr>
          <p:cNvGraphicFramePr>
            <a:graphicFrameLocks noGrp="1"/>
          </p:cNvGraphicFramePr>
          <p:nvPr>
            <p:extLst>
              <p:ext uri="{D42A27DB-BD31-4B8C-83A1-F6EECF244321}">
                <p14:modId xmlns:p14="http://schemas.microsoft.com/office/powerpoint/2010/main" val="717867978"/>
              </p:ext>
            </p:extLst>
          </p:nvPr>
        </p:nvGraphicFramePr>
        <p:xfrm>
          <a:off x="228600" y="674132"/>
          <a:ext cx="8915401" cy="4390773"/>
        </p:xfrm>
        <a:graphic>
          <a:graphicData uri="http://schemas.openxmlformats.org/drawingml/2006/table">
            <a:tbl>
              <a:tblPr>
                <a:tableStyleId>{5C22544A-7EE6-4342-B048-85BDC9FD1C3A}</a:tableStyleId>
              </a:tblPr>
              <a:tblGrid>
                <a:gridCol w="382088">
                  <a:extLst>
                    <a:ext uri="{9D8B030D-6E8A-4147-A177-3AD203B41FA5}">
                      <a16:colId xmlns:a16="http://schemas.microsoft.com/office/drawing/2014/main" val="4092633753"/>
                    </a:ext>
                  </a:extLst>
                </a:gridCol>
                <a:gridCol w="379912">
                  <a:extLst>
                    <a:ext uri="{9D8B030D-6E8A-4147-A177-3AD203B41FA5}">
                      <a16:colId xmlns:a16="http://schemas.microsoft.com/office/drawing/2014/main" val="3880163319"/>
                    </a:ext>
                  </a:extLst>
                </a:gridCol>
                <a:gridCol w="790235">
                  <a:extLst>
                    <a:ext uri="{9D8B030D-6E8A-4147-A177-3AD203B41FA5}">
                      <a16:colId xmlns:a16="http://schemas.microsoft.com/office/drawing/2014/main" val="1515392695"/>
                    </a:ext>
                  </a:extLst>
                </a:gridCol>
                <a:gridCol w="1042784">
                  <a:extLst>
                    <a:ext uri="{9D8B030D-6E8A-4147-A177-3AD203B41FA5}">
                      <a16:colId xmlns:a16="http://schemas.microsoft.com/office/drawing/2014/main" val="451483846"/>
                    </a:ext>
                  </a:extLst>
                </a:gridCol>
                <a:gridCol w="382088">
                  <a:extLst>
                    <a:ext uri="{9D8B030D-6E8A-4147-A177-3AD203B41FA5}">
                      <a16:colId xmlns:a16="http://schemas.microsoft.com/office/drawing/2014/main" val="2906232499"/>
                    </a:ext>
                  </a:extLst>
                </a:gridCol>
                <a:gridCol w="1038804">
                  <a:extLst>
                    <a:ext uri="{9D8B030D-6E8A-4147-A177-3AD203B41FA5}">
                      <a16:colId xmlns:a16="http://schemas.microsoft.com/office/drawing/2014/main" val="2764099725"/>
                    </a:ext>
                  </a:extLst>
                </a:gridCol>
                <a:gridCol w="382088">
                  <a:extLst>
                    <a:ext uri="{9D8B030D-6E8A-4147-A177-3AD203B41FA5}">
                      <a16:colId xmlns:a16="http://schemas.microsoft.com/office/drawing/2014/main" val="4001634720"/>
                    </a:ext>
                  </a:extLst>
                </a:gridCol>
                <a:gridCol w="1038804">
                  <a:extLst>
                    <a:ext uri="{9D8B030D-6E8A-4147-A177-3AD203B41FA5}">
                      <a16:colId xmlns:a16="http://schemas.microsoft.com/office/drawing/2014/main" val="2216570493"/>
                    </a:ext>
                  </a:extLst>
                </a:gridCol>
                <a:gridCol w="382088">
                  <a:extLst>
                    <a:ext uri="{9D8B030D-6E8A-4147-A177-3AD203B41FA5}">
                      <a16:colId xmlns:a16="http://schemas.microsoft.com/office/drawing/2014/main" val="481239082"/>
                    </a:ext>
                  </a:extLst>
                </a:gridCol>
                <a:gridCol w="1289550">
                  <a:extLst>
                    <a:ext uri="{9D8B030D-6E8A-4147-A177-3AD203B41FA5}">
                      <a16:colId xmlns:a16="http://schemas.microsoft.com/office/drawing/2014/main" val="918713367"/>
                    </a:ext>
                  </a:extLst>
                </a:gridCol>
                <a:gridCol w="382088">
                  <a:extLst>
                    <a:ext uri="{9D8B030D-6E8A-4147-A177-3AD203B41FA5}">
                      <a16:colId xmlns:a16="http://schemas.microsoft.com/office/drawing/2014/main" val="1065849019"/>
                    </a:ext>
                  </a:extLst>
                </a:gridCol>
                <a:gridCol w="1042784">
                  <a:extLst>
                    <a:ext uri="{9D8B030D-6E8A-4147-A177-3AD203B41FA5}">
                      <a16:colId xmlns:a16="http://schemas.microsoft.com/office/drawing/2014/main" val="2219116116"/>
                    </a:ext>
                  </a:extLst>
                </a:gridCol>
                <a:gridCol w="382088">
                  <a:extLst>
                    <a:ext uri="{9D8B030D-6E8A-4147-A177-3AD203B41FA5}">
                      <a16:colId xmlns:a16="http://schemas.microsoft.com/office/drawing/2014/main" val="754394552"/>
                    </a:ext>
                  </a:extLst>
                </a:gridCol>
              </a:tblGrid>
              <a:tr h="441360">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3">
                  <a:txBody>
                    <a:bodyPr/>
                    <a:lstStyle/>
                    <a:p>
                      <a:pPr algn="l" fontAlgn="b"/>
                      <a:r>
                        <a:rPr lang="en-US" sz="1200" u="none" strike="noStrike" dirty="0">
                          <a:effectLst/>
                        </a:rPr>
                        <a:t>C-Levelclone Financial Statement (Platelets/New Protectant)</a:t>
                      </a:r>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gridSpan="3">
                  <a:txBody>
                    <a:bodyPr/>
                    <a:lstStyle/>
                    <a:p>
                      <a:pPr algn="l" fontAlgn="b"/>
                      <a:endParaRPr lang="en-US" sz="1200" b="1" i="0" u="none" strike="noStrike" dirty="0">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9418128"/>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571737635"/>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2020</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2021</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2022</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2023</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dirty="0">
                          <a:effectLst/>
                        </a:rPr>
                        <a:t>2024</a:t>
                      </a:r>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25441257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338064605"/>
                  </a:ext>
                </a:extLst>
              </a:tr>
              <a:tr h="231242">
                <a:tc gridSpan="3">
                  <a:txBody>
                    <a:bodyPr/>
                    <a:lstStyle/>
                    <a:p>
                      <a:pPr algn="l" fontAlgn="b"/>
                      <a:r>
                        <a:rPr lang="en-US" sz="1200" u="none" strike="noStrike">
                          <a:effectLst/>
                        </a:rPr>
                        <a:t>Revenue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296,345,670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325,980,237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358,578,261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394,436,087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433,879,695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99946094"/>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4003466147"/>
                  </a:ext>
                </a:extLst>
              </a:tr>
              <a:tr h="231242">
                <a:tc gridSpan="3">
                  <a:txBody>
                    <a:bodyPr/>
                    <a:lstStyle/>
                    <a:p>
                      <a:pPr algn="l" fontAlgn="b"/>
                      <a:r>
                        <a:rPr lang="en-US" sz="1200" u="none" strike="noStrike">
                          <a:effectLst/>
                        </a:rPr>
                        <a:t>CC/G/S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88,903,701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97,794,071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107,573,478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118,330,826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130,163,908</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568378987"/>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168145840"/>
                  </a:ext>
                </a:extLst>
              </a:tr>
              <a:tr h="231242">
                <a:tc gridSpan="3">
                  <a:txBody>
                    <a:bodyPr/>
                    <a:lstStyle/>
                    <a:p>
                      <a:pPr algn="l" fontAlgn="b"/>
                      <a:r>
                        <a:rPr lang="en-US" sz="1200" u="none" strike="noStrike">
                          <a:effectLst/>
                        </a:rPr>
                        <a:t>Gross Margins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207,441,969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228,186,166</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251,004,783</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276,105,261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303,715,787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728457270"/>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3069071831"/>
                  </a:ext>
                </a:extLst>
              </a:tr>
              <a:tr h="1062609">
                <a:tc gridSpan="2">
                  <a:txBody>
                    <a:bodyPr/>
                    <a:lstStyle/>
                    <a:p>
                      <a:pPr algn="l" fontAlgn="b"/>
                      <a:r>
                        <a:rPr lang="en-US" sz="1200" u="none" strike="noStrike">
                          <a:effectLst/>
                        </a:rPr>
                        <a:t>Operating Income</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l" fontAlgn="b"/>
                      <a:r>
                        <a:rPr lang="en-US" sz="1200" u="none" strike="noStrike">
                          <a:effectLst/>
                        </a:rPr>
                        <a:t>Expenses</a:t>
                      </a:r>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2,569,234</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2,826,157</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3,108,772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3,419,649.00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3,761,615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2878791"/>
                  </a:ext>
                </a:extLst>
              </a:tr>
              <a:tr h="231242">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430312942"/>
                  </a:ext>
                </a:extLst>
              </a:tr>
              <a:tr h="231242">
                <a:tc gridSpan="3">
                  <a:txBody>
                    <a:bodyPr/>
                    <a:lstStyle/>
                    <a:p>
                      <a:pPr algn="l" fontAlgn="b"/>
                      <a:r>
                        <a:rPr lang="en-US" sz="1200" u="none" strike="noStrike">
                          <a:effectLst/>
                        </a:rPr>
                        <a:t>Profit Before Taxes</a:t>
                      </a:r>
                      <a:endParaRPr lang="en-US" sz="1200" b="1" i="0" u="none" strike="noStrike">
                        <a:solidFill>
                          <a:srgbClr val="000000"/>
                        </a:solidFill>
                        <a:effectLst/>
                        <a:latin typeface="Calibri" panose="020F0502020204030204" pitchFamily="34" charset="0"/>
                      </a:endParaRPr>
                    </a:p>
                  </a:txBody>
                  <a:tcPr marL="4620" marR="4620" marT="4620" marB="0" anchor="b"/>
                </a:tc>
                <a:tc hMerge="1">
                  <a:txBody>
                    <a:bodyPr/>
                    <a:lstStyle/>
                    <a:p>
                      <a:endParaRPr lang="en-US"/>
                    </a:p>
                  </a:txBody>
                  <a:tcPr/>
                </a:tc>
                <a:tc hMerge="1">
                  <a:txBody>
                    <a:bodyPr/>
                    <a:lstStyle/>
                    <a:p>
                      <a:pPr algn="l" fontAlgn="b"/>
                      <a:endParaRPr lang="en-US" sz="1200" b="1"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204,872,735</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225,360,009</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247,896,011</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272,685,612.00</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r" fontAlgn="b"/>
                      <a:r>
                        <a:rPr lang="en-US" sz="1200" u="none" strike="noStrike">
                          <a:effectLst/>
                        </a:rPr>
                        <a:t>299,954,172</a:t>
                      </a:r>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1741867389"/>
                  </a:ext>
                </a:extLst>
              </a:tr>
              <a:tr h="231242">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gridSpan="2">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hMerge="1">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4620" marR="4620" marT="462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4620" marR="4620" marT="4620" marB="0" anchor="b"/>
                </a:tc>
                <a:extLst>
                  <a:ext uri="{0D108BD9-81ED-4DB2-BD59-A6C34878D82A}">
                    <a16:rowId xmlns:a16="http://schemas.microsoft.com/office/drawing/2014/main" val="2649819404"/>
                  </a:ext>
                </a:extLst>
              </a:tr>
            </a:tbl>
          </a:graphicData>
        </a:graphic>
      </p:graphicFrame>
    </p:spTree>
    <p:extLst>
      <p:ext uri="{BB962C8B-B14F-4D97-AF65-F5344CB8AC3E}">
        <p14:creationId xmlns:p14="http://schemas.microsoft.com/office/powerpoint/2010/main" val="2207991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D687C2-AB38-4922-AEDF-F4B9EE5E7B76}"/>
              </a:ext>
            </a:extLst>
          </p:cNvPr>
          <p:cNvSpPr txBox="1"/>
          <p:nvPr/>
        </p:nvSpPr>
        <p:spPr>
          <a:xfrm>
            <a:off x="1524000" y="304800"/>
            <a:ext cx="5157566" cy="4339650"/>
          </a:xfrm>
          <a:prstGeom prst="rect">
            <a:avLst/>
          </a:prstGeom>
          <a:noFill/>
        </p:spPr>
        <p:txBody>
          <a:bodyPr wrap="none" rtlCol="0">
            <a:spAutoFit/>
          </a:bodyPr>
          <a:lstStyle/>
          <a:p>
            <a:r>
              <a:rPr lang="en-US" dirty="0"/>
              <a:t>			</a:t>
            </a:r>
            <a:r>
              <a:rPr lang="en-US" sz="2400" b="1" dirty="0"/>
              <a:t>MARKET SIZE</a:t>
            </a:r>
            <a:r>
              <a:rPr lang="en-US" dirty="0"/>
              <a:t>	</a:t>
            </a:r>
          </a:p>
          <a:p>
            <a:endParaRPr lang="en-US" dirty="0"/>
          </a:p>
          <a:p>
            <a:r>
              <a:rPr lang="en-US" b="1" dirty="0"/>
              <a:t>MODEL A                  PLATELETS</a:t>
            </a:r>
          </a:p>
          <a:p>
            <a:endParaRPr lang="en-US" b="1" dirty="0"/>
          </a:p>
          <a:p>
            <a:r>
              <a:rPr lang="en-US" b="1" dirty="0"/>
              <a:t>UNITS DISOPOSED OF US (2011)      650,000</a:t>
            </a:r>
          </a:p>
          <a:p>
            <a:r>
              <a:rPr lang="en-US" b="1" dirty="0"/>
              <a:t>FMV of each unit ($625)</a:t>
            </a:r>
          </a:p>
          <a:p>
            <a:endParaRPr lang="en-US" b="1" dirty="0"/>
          </a:p>
          <a:p>
            <a:r>
              <a:rPr lang="en-US" b="1" dirty="0"/>
              <a:t>Value of disposed units(2011)        $406,250,000</a:t>
            </a:r>
          </a:p>
          <a:p>
            <a:endParaRPr lang="en-US" b="1" dirty="0"/>
          </a:p>
          <a:p>
            <a:r>
              <a:rPr lang="en-US" b="1" dirty="0"/>
              <a:t>Global Market                                 $4,062,500,000</a:t>
            </a:r>
          </a:p>
          <a:p>
            <a:endParaRPr lang="en-US" b="1" dirty="0"/>
          </a:p>
          <a:p>
            <a:r>
              <a:rPr lang="en-US" b="1" dirty="0"/>
              <a:t>Global Market forward value 2020  </a:t>
            </a:r>
          </a:p>
          <a:p>
            <a:r>
              <a:rPr lang="en-US" b="1" dirty="0"/>
              <a:t>( growth @ 2.5%PA)	     $482,903,587,000</a:t>
            </a:r>
          </a:p>
          <a:p>
            <a:endParaRPr lang="en-US" b="1" dirty="0"/>
          </a:p>
          <a:p>
            <a:r>
              <a:rPr lang="en-US" b="1" dirty="0"/>
              <a:t>Assume 25% of Market	</a:t>
            </a:r>
          </a:p>
        </p:txBody>
      </p:sp>
    </p:spTree>
    <p:extLst>
      <p:ext uri="{BB962C8B-B14F-4D97-AF65-F5344CB8AC3E}">
        <p14:creationId xmlns:p14="http://schemas.microsoft.com/office/powerpoint/2010/main" val="1569613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057FB-E9F8-4BFB-B186-49D0E3EC30A1}"/>
              </a:ext>
            </a:extLst>
          </p:cNvPr>
          <p:cNvSpPr txBox="1"/>
          <p:nvPr/>
        </p:nvSpPr>
        <p:spPr>
          <a:xfrm>
            <a:off x="1371600" y="762000"/>
            <a:ext cx="6248400" cy="1323439"/>
          </a:xfrm>
          <a:prstGeom prst="rect">
            <a:avLst/>
          </a:prstGeom>
          <a:noFill/>
        </p:spPr>
        <p:txBody>
          <a:bodyPr wrap="square" rtlCol="0">
            <a:spAutoFit/>
          </a:bodyPr>
          <a:lstStyle/>
          <a:p>
            <a:r>
              <a:rPr lang="en-US" sz="3200" b="1" dirty="0"/>
              <a:t>MARKET SIZE</a:t>
            </a:r>
            <a:r>
              <a:rPr lang="en-US" sz="2400" dirty="0"/>
              <a:t>	</a:t>
            </a:r>
          </a:p>
          <a:p>
            <a:endParaRPr lang="en-US" sz="2400" dirty="0"/>
          </a:p>
          <a:p>
            <a:r>
              <a:rPr lang="en-US" sz="2400" b="1" dirty="0"/>
              <a:t>MODEL A                  PLATELETS</a:t>
            </a:r>
          </a:p>
        </p:txBody>
      </p:sp>
      <p:sp>
        <p:nvSpPr>
          <p:cNvPr id="3" name="TextBox 2">
            <a:extLst>
              <a:ext uri="{FF2B5EF4-FFF2-40B4-BE49-F238E27FC236}">
                <a16:creationId xmlns:a16="http://schemas.microsoft.com/office/drawing/2014/main" id="{138AD906-33A4-4CBC-B232-8B3427A3AE8A}"/>
              </a:ext>
            </a:extLst>
          </p:cNvPr>
          <p:cNvSpPr txBox="1"/>
          <p:nvPr/>
        </p:nvSpPr>
        <p:spPr>
          <a:xfrm>
            <a:off x="5562600" y="1905000"/>
            <a:ext cx="184731" cy="646331"/>
          </a:xfrm>
          <a:prstGeom prst="rect">
            <a:avLst/>
          </a:prstGeom>
          <a:noFill/>
        </p:spPr>
        <p:txBody>
          <a:bodyPr wrap="none" rtlCol="0">
            <a:spAutoFit/>
          </a:bodyPr>
          <a:lstStyle/>
          <a:p>
            <a:endParaRPr lang="en-US" dirty="0"/>
          </a:p>
          <a:p>
            <a:endParaRPr lang="en-US" dirty="0"/>
          </a:p>
        </p:txBody>
      </p:sp>
      <p:sp>
        <p:nvSpPr>
          <p:cNvPr id="4" name="TextBox 3">
            <a:extLst>
              <a:ext uri="{FF2B5EF4-FFF2-40B4-BE49-F238E27FC236}">
                <a16:creationId xmlns:a16="http://schemas.microsoft.com/office/drawing/2014/main" id="{C5A3CA1F-C40F-479F-93C7-72BA74BA7BF1}"/>
              </a:ext>
            </a:extLst>
          </p:cNvPr>
          <p:cNvSpPr txBox="1"/>
          <p:nvPr/>
        </p:nvSpPr>
        <p:spPr>
          <a:xfrm>
            <a:off x="685800" y="1905000"/>
            <a:ext cx="5061531" cy="923330"/>
          </a:xfrm>
          <a:prstGeom prst="rect">
            <a:avLst/>
          </a:prstGeom>
          <a:noFill/>
        </p:spPr>
        <p:txBody>
          <a:bodyPr wrap="square" rtlCol="0">
            <a:spAutoFit/>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C8B85E18-DF89-4612-92F6-BF99923B9C74}"/>
              </a:ext>
            </a:extLst>
          </p:cNvPr>
          <p:cNvSpPr txBox="1"/>
          <p:nvPr/>
        </p:nvSpPr>
        <p:spPr>
          <a:xfrm>
            <a:off x="1143000" y="2551331"/>
            <a:ext cx="6317755" cy="369332"/>
          </a:xfrm>
          <a:prstGeom prst="rect">
            <a:avLst/>
          </a:prstGeom>
          <a:noFill/>
        </p:spPr>
        <p:txBody>
          <a:bodyPr wrap="none" rtlCol="0">
            <a:spAutoFit/>
          </a:bodyPr>
          <a:lstStyle/>
          <a:p>
            <a:r>
              <a:rPr lang="en-US" b="1" dirty="0"/>
              <a:t>Assume  CLC @25% of the market                    $1,121,059,967</a:t>
            </a:r>
          </a:p>
        </p:txBody>
      </p:sp>
      <p:sp>
        <p:nvSpPr>
          <p:cNvPr id="6" name="TextBox 5">
            <a:extLst>
              <a:ext uri="{FF2B5EF4-FFF2-40B4-BE49-F238E27FC236}">
                <a16:creationId xmlns:a16="http://schemas.microsoft.com/office/drawing/2014/main" id="{8996863E-7BDA-4FA3-9BF3-CE1ECFAA51CA}"/>
              </a:ext>
            </a:extLst>
          </p:cNvPr>
          <p:cNvSpPr txBox="1"/>
          <p:nvPr/>
        </p:nvSpPr>
        <p:spPr>
          <a:xfrm>
            <a:off x="958269" y="2892168"/>
            <a:ext cx="6661731" cy="1200329"/>
          </a:xfrm>
          <a:prstGeom prst="rect">
            <a:avLst/>
          </a:prstGeom>
          <a:noFill/>
        </p:spPr>
        <p:txBody>
          <a:bodyPr wrap="square" rtlCol="0">
            <a:spAutoFit/>
          </a:bodyPr>
          <a:lstStyle/>
          <a:p>
            <a:endParaRPr lang="en-US" dirty="0"/>
          </a:p>
          <a:p>
            <a:endParaRPr lang="en-US" dirty="0"/>
          </a:p>
          <a:p>
            <a:endParaRPr lang="en-US" dirty="0"/>
          </a:p>
          <a:p>
            <a:r>
              <a:rPr lang="en-US" b="1" dirty="0"/>
              <a:t>Royalty @10% 				$112,105,997</a:t>
            </a:r>
          </a:p>
        </p:txBody>
      </p:sp>
    </p:spTree>
    <p:extLst>
      <p:ext uri="{BB962C8B-B14F-4D97-AF65-F5344CB8AC3E}">
        <p14:creationId xmlns:p14="http://schemas.microsoft.com/office/powerpoint/2010/main" val="2554043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F39DFA-2868-4B18-A854-043B05D1FA92}"/>
              </a:ext>
            </a:extLst>
          </p:cNvPr>
          <p:cNvSpPr txBox="1"/>
          <p:nvPr/>
        </p:nvSpPr>
        <p:spPr>
          <a:xfrm>
            <a:off x="381000" y="76200"/>
            <a:ext cx="5943600" cy="646331"/>
          </a:xfrm>
          <a:prstGeom prst="rect">
            <a:avLst/>
          </a:prstGeom>
          <a:noFill/>
        </p:spPr>
        <p:txBody>
          <a:bodyPr wrap="square" rtlCol="0">
            <a:spAutoFit/>
          </a:bodyPr>
          <a:lstStyle/>
          <a:p>
            <a:endParaRPr lang="en-US" dirty="0"/>
          </a:p>
          <a:p>
            <a:endParaRPr lang="en-US" b="1" dirty="0"/>
          </a:p>
        </p:txBody>
      </p:sp>
      <p:sp>
        <p:nvSpPr>
          <p:cNvPr id="3" name="TextBox 2">
            <a:extLst>
              <a:ext uri="{FF2B5EF4-FFF2-40B4-BE49-F238E27FC236}">
                <a16:creationId xmlns:a16="http://schemas.microsoft.com/office/drawing/2014/main" id="{D66B0972-5901-4607-94A0-3F42547D2416}"/>
              </a:ext>
            </a:extLst>
          </p:cNvPr>
          <p:cNvSpPr txBox="1"/>
          <p:nvPr/>
        </p:nvSpPr>
        <p:spPr>
          <a:xfrm>
            <a:off x="1065500" y="104633"/>
            <a:ext cx="6647974" cy="5355312"/>
          </a:xfrm>
          <a:prstGeom prst="rect">
            <a:avLst/>
          </a:prstGeom>
          <a:noFill/>
        </p:spPr>
        <p:txBody>
          <a:bodyPr wrap="none" rtlCol="0">
            <a:spAutoFit/>
          </a:bodyPr>
          <a:lstStyle/>
          <a:p>
            <a:r>
              <a:rPr lang="en-US" dirty="0"/>
              <a:t>		       </a:t>
            </a:r>
            <a:r>
              <a:rPr lang="en-US" b="1" dirty="0"/>
              <a:t>MARKET SIZE </a:t>
            </a:r>
          </a:p>
          <a:p>
            <a:endParaRPr lang="en-US" b="1" dirty="0"/>
          </a:p>
          <a:p>
            <a:r>
              <a:rPr lang="en-US" b="1" dirty="0"/>
              <a:t>Model B    New Protectant</a:t>
            </a:r>
          </a:p>
          <a:p>
            <a:endParaRPr lang="en-US" b="1" dirty="0"/>
          </a:p>
          <a:p>
            <a:r>
              <a:rPr lang="en-US" b="1" dirty="0"/>
              <a:t>Becker’s Hospital Review</a:t>
            </a:r>
          </a:p>
          <a:p>
            <a:r>
              <a:rPr lang="en-US" b="1" dirty="0"/>
              <a:t>Hospital rankings by  size</a:t>
            </a:r>
          </a:p>
          <a:p>
            <a:endParaRPr lang="en-US" b="1" dirty="0"/>
          </a:p>
          <a:p>
            <a:r>
              <a:rPr lang="en-US" b="1" dirty="0"/>
              <a:t># 1 w/ 2272 beds				$74,248,366</a:t>
            </a:r>
          </a:p>
          <a:p>
            <a:endParaRPr lang="en-US" b="1" dirty="0"/>
          </a:p>
          <a:p>
            <a:r>
              <a:rPr lang="en-US" b="1" dirty="0"/>
              <a:t>#100 w/674 beds				$22,026,144</a:t>
            </a:r>
          </a:p>
          <a:p>
            <a:endParaRPr lang="en-US" b="1" dirty="0"/>
          </a:p>
          <a:p>
            <a:r>
              <a:rPr lang="en-US" b="1" dirty="0"/>
              <a:t>#27 w/John Hopkins w/918 beds		$ 30,000,000	</a:t>
            </a:r>
          </a:p>
          <a:p>
            <a:endParaRPr lang="en-US" b="1" dirty="0"/>
          </a:p>
          <a:p>
            <a:r>
              <a:rPr lang="en-US" b="1" dirty="0"/>
              <a:t>Mean budget (1 and 100)			$ 48,137,255</a:t>
            </a:r>
          </a:p>
          <a:p>
            <a:endParaRPr lang="en-US" b="1" dirty="0"/>
          </a:p>
          <a:p>
            <a:r>
              <a:rPr lang="en-US" b="1" dirty="0"/>
              <a:t>US Blood Mgt budget top 100 hospitals US   $4,813,725,490</a:t>
            </a:r>
          </a:p>
          <a:p>
            <a:r>
              <a:rPr lang="en-US" b="1" dirty="0"/>
              <a:t>(the data for the Platelets  and New Protectant taken from the  </a:t>
            </a:r>
          </a:p>
          <a:p>
            <a:r>
              <a:rPr lang="en-US" b="1" dirty="0"/>
              <a:t>National Blood Collection Utilization  Report</a:t>
            </a:r>
          </a:p>
          <a:p>
            <a:r>
              <a:rPr lang="en-US" b="1" dirty="0"/>
              <a:t>	</a:t>
            </a:r>
          </a:p>
        </p:txBody>
      </p:sp>
    </p:spTree>
    <p:extLst>
      <p:ext uri="{BB962C8B-B14F-4D97-AF65-F5344CB8AC3E}">
        <p14:creationId xmlns:p14="http://schemas.microsoft.com/office/powerpoint/2010/main" val="3248784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8991</TotalTime>
  <Words>1363</Words>
  <Application>Microsoft Office PowerPoint</Application>
  <PresentationFormat>On-screen Show (4:3)</PresentationFormat>
  <Paragraphs>308</Paragraphs>
  <Slides>32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Franklin Gothic Book</vt:lpstr>
      <vt:lpstr>Franklin Gothic Medium</vt:lpstr>
      <vt:lpstr>Symbol</vt:lpstr>
      <vt:lpstr>Tahoma</vt:lpstr>
      <vt:lpstr>Times</vt:lpstr>
      <vt:lpstr>Times New Roman</vt:lpstr>
      <vt:lpstr>Wingdings</vt:lpstr>
      <vt:lpstr>Angles</vt:lpstr>
      <vt:lpstr>Executive summary</vt:lpstr>
      <vt:lpstr>SHORT VIDEO SUMMARIZING OUR GAMING CHANGING TECHNOLOGY</vt:lpstr>
      <vt:lpstr>Our markets(PLATELETS,RED CELLS,CONTAMINATES, NO WASHING, NEW PROTECTANT)</vt:lpstr>
      <vt:lpstr>PowerPoint Presentation</vt:lpstr>
      <vt:lpstr>Current Market Economics</vt:lpstr>
      <vt:lpstr>PowerPoint Presentation</vt:lpstr>
      <vt:lpstr>PowerPoint Presentation</vt:lpstr>
      <vt:lpstr>PowerPoint Presentation</vt:lpstr>
      <vt:lpstr>PowerPoint Presentation</vt:lpstr>
      <vt:lpstr>PowerPoint Presentation</vt:lpstr>
      <vt:lpstr>Blood storage duration &amp; adverse outcomes in cardiac surgery</vt:lpstr>
      <vt:lpstr>Key Take Aways</vt:lpstr>
      <vt:lpstr>Natural disasters /storms on blood supply</vt:lpstr>
      <vt:lpstr>Creating platelets from Bone marrow</vt:lpstr>
      <vt:lpstr>CRYOPRESERVATION TECHNOLOGY </vt:lpstr>
      <vt:lpstr>PowerPoint Presentation</vt:lpstr>
      <vt:lpstr>PowerPoint Presentation</vt:lpstr>
      <vt:lpstr>PowerPoint Presentation</vt:lpstr>
      <vt:lpstr>WHAT IS CLC’S PROPRIETARY TECHNOLOGY? </vt:lpstr>
      <vt:lpstr>PLATELETS</vt:lpstr>
      <vt:lpstr>WHAT ARE THE EXPECTED COMMERCIAL APPLICATIONS FOR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owner</dc:creator>
  <cp:lastModifiedBy>jimmy Walker</cp:lastModifiedBy>
  <cp:revision>77</cp:revision>
  <dcterms:created xsi:type="dcterms:W3CDTF">2015-07-09T15:42:31Z</dcterms:created>
  <dcterms:modified xsi:type="dcterms:W3CDTF">2019-09-12T17:51:20Z</dcterms:modified>
</cp:coreProperties>
</file>